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8" r:id="rId4"/>
    <p:sldId id="259" r:id="rId5"/>
    <p:sldId id="260" r:id="rId6"/>
    <p:sldId id="262" r:id="rId7"/>
    <p:sldId id="263" r:id="rId8"/>
    <p:sldId id="266" r:id="rId9"/>
    <p:sldId id="265" r:id="rId10"/>
    <p:sldId id="264" r:id="rId11"/>
    <p:sldId id="267" r:id="rId12"/>
    <p:sldId id="268" r:id="rId13"/>
    <p:sldId id="261" r:id="rId14"/>
    <p:sldId id="270" r:id="rId15"/>
    <p:sldId id="269" r:id="rId16"/>
    <p:sldId id="271" r:id="rId17"/>
    <p:sldId id="272" r:id="rId18"/>
    <p:sldId id="273" r:id="rId19"/>
    <p:sldId id="274" r:id="rId20"/>
    <p:sldId id="275" r:id="rId21"/>
    <p:sldId id="276" r:id="rId22"/>
    <p:sldId id="277" r:id="rId23"/>
    <p:sldId id="278" r:id="rId24"/>
    <p:sldId id="279" r:id="rId25"/>
    <p:sldId id="282" r:id="rId26"/>
    <p:sldId id="281" r:id="rId27"/>
    <p:sldId id="283" r:id="rId28"/>
    <p:sldId id="284"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54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8620" y="2410967"/>
            <a:ext cx="10994760" cy="2036067"/>
          </a:xfrm>
          <a:noFill/>
          <a:effectLst>
            <a:outerShdw blurRad="50800" dist="38100" dir="2700000" algn="tl" rotWithShape="0">
              <a:prstClr val="black">
                <a:alpha val="40000"/>
              </a:prstClr>
            </a:outerShdw>
          </a:effectLst>
        </p:spPr>
        <p:txBody>
          <a:bodyPr>
            <a:normAutofit/>
          </a:bodyPr>
          <a:lstStyle>
            <a:lvl1pPr algn="r">
              <a:defRPr sz="48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608419" y="4650641"/>
            <a:ext cx="10975163" cy="1018033"/>
          </a:xfrm>
        </p:spPr>
        <p:txBody>
          <a:bodyPr>
            <a:normAutofit/>
          </a:bodyPr>
          <a:lstStyle>
            <a:lvl1pPr marL="0" indent="0" algn="r">
              <a:buNone/>
              <a:defRPr sz="3700" b="0" i="0">
                <a:solidFill>
                  <a:srgbClr val="4C1200"/>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B38835-1FAF-4C4E-B540-E27C431FD968}"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38835-1FAF-4C4E-B540-E27C431FD968}"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38835-1FAF-4C4E-B540-E27C431FD968}"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38835-1FAF-4C4E-B540-E27C431FD968}"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77967" y="3101618"/>
            <a:ext cx="1951712"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171293"/>
            <a:ext cx="10994760" cy="1018035"/>
          </a:xfrm>
        </p:spPr>
        <p:txBody>
          <a:bodyPr>
            <a:normAutofit/>
          </a:bodyPr>
          <a:lstStyle>
            <a:lvl1pPr algn="r">
              <a:defRPr sz="48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598621" y="1392934"/>
            <a:ext cx="10994760" cy="5090164"/>
          </a:xfrm>
        </p:spPr>
        <p:txBody>
          <a:bodyPr/>
          <a:lstStyle>
            <a:lvl1pPr algn="l">
              <a:defRPr sz="3700">
                <a:solidFill>
                  <a:srgbClr val="4C1200"/>
                </a:solidFill>
              </a:defRPr>
            </a:lvl1pPr>
            <a:lvl2pPr algn="l">
              <a:defRPr>
                <a:solidFill>
                  <a:srgbClr val="4C1200"/>
                </a:solidFill>
              </a:defRPr>
            </a:lvl2pPr>
            <a:lvl3pPr algn="l">
              <a:defRPr>
                <a:solidFill>
                  <a:srgbClr val="4C1200"/>
                </a:solidFill>
              </a:defRPr>
            </a:lvl3pPr>
            <a:lvl4pPr algn="l">
              <a:defRPr>
                <a:solidFill>
                  <a:srgbClr val="4C1200"/>
                </a:solidFill>
              </a:defRPr>
            </a:lvl4pPr>
            <a:lvl5pPr algn="l">
              <a:defRPr>
                <a:solidFill>
                  <a:srgbClr val="4C12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B38835-1FAF-4C4E-B540-E27C431FD968}"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5507" y="578507"/>
            <a:ext cx="8347872" cy="967132"/>
          </a:xfrm>
        </p:spPr>
        <p:txBody>
          <a:bodyPr>
            <a:normAutofit/>
          </a:bodyPr>
          <a:lstStyle>
            <a:lvl1pPr algn="l">
              <a:defRPr sz="4800">
                <a:solidFill>
                  <a:schemeClr val="accent6">
                    <a:lumMod val="75000"/>
                  </a:schemeClr>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245507" y="1596541"/>
            <a:ext cx="8347872" cy="4681415"/>
          </a:xfrm>
        </p:spPr>
        <p:txBody>
          <a:bodyPr/>
          <a:lstStyle>
            <a:lvl1pPr>
              <a:defRPr sz="3700">
                <a:solidFill>
                  <a:srgbClr val="4C1200"/>
                </a:solidFill>
              </a:defRPr>
            </a:lvl1pPr>
            <a:lvl2pPr>
              <a:defRPr>
                <a:solidFill>
                  <a:srgbClr val="4C1200"/>
                </a:solidFill>
              </a:defRPr>
            </a:lvl2pPr>
            <a:lvl3pPr>
              <a:defRPr>
                <a:solidFill>
                  <a:srgbClr val="4C1200"/>
                </a:solidFill>
              </a:defRPr>
            </a:lvl3pPr>
            <a:lvl4pPr>
              <a:defRPr>
                <a:solidFill>
                  <a:srgbClr val="4C1200"/>
                </a:solidFill>
              </a:defRPr>
            </a:lvl4pPr>
            <a:lvl5pPr>
              <a:defRPr>
                <a:solidFill>
                  <a:srgbClr val="4C12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B38835-1FAF-4C4E-B540-E27C431FD968}"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38835-1FAF-4C4E-B540-E27C431FD968}"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38835-1FAF-4C4E-B540-E27C431FD968}"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0424" y="171294"/>
            <a:ext cx="10791153" cy="1018033"/>
          </a:xfrm>
        </p:spPr>
        <p:txBody>
          <a:bodyPr>
            <a:normAutofit/>
          </a:bodyPr>
          <a:lstStyle>
            <a:lvl1pPr algn="r">
              <a:defRPr sz="48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15839" y="2003753"/>
            <a:ext cx="5386917" cy="639763"/>
          </a:xfrm>
        </p:spPr>
        <p:txBody>
          <a:bodyPr anchor="b"/>
          <a:lstStyle>
            <a:lvl1pPr marL="0" indent="0" algn="ctr">
              <a:buNone/>
              <a:defRPr sz="3200" b="1">
                <a:solidFill>
                  <a:srgbClr val="4C1200"/>
                </a:solidFill>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715839" y="2633616"/>
            <a:ext cx="5386917" cy="3035059"/>
          </a:xfrm>
        </p:spPr>
        <p:txBody>
          <a:bodyPr/>
          <a:lstStyle>
            <a:lvl1pPr algn="ctr">
              <a:defRPr sz="3200">
                <a:solidFill>
                  <a:srgbClr val="4C1200"/>
                </a:solidFill>
              </a:defRPr>
            </a:lvl1pPr>
            <a:lvl2pPr algn="ctr">
              <a:defRPr sz="2700">
                <a:solidFill>
                  <a:srgbClr val="4C1200"/>
                </a:solidFill>
              </a:defRPr>
            </a:lvl2pPr>
            <a:lvl3pPr algn="ctr">
              <a:defRPr sz="2400">
                <a:solidFill>
                  <a:srgbClr val="4C1200"/>
                </a:solidFill>
              </a:defRPr>
            </a:lvl3pPr>
            <a:lvl4pPr algn="ctr">
              <a:defRPr sz="2100">
                <a:solidFill>
                  <a:srgbClr val="4C1200"/>
                </a:solidFill>
              </a:defRPr>
            </a:lvl4pPr>
            <a:lvl5pPr algn="ctr">
              <a:defRPr sz="2100">
                <a:solidFill>
                  <a:srgbClr val="4C1200"/>
                </a:solidFill>
              </a:defRPr>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1" y="2003753"/>
            <a:ext cx="5389033" cy="639763"/>
          </a:xfrm>
        </p:spPr>
        <p:txBody>
          <a:bodyPr anchor="b"/>
          <a:lstStyle>
            <a:lvl1pPr marL="0" indent="0" algn="ctr">
              <a:buNone/>
              <a:defRPr sz="3200" b="1">
                <a:solidFill>
                  <a:srgbClr val="4C1200"/>
                </a:solidFill>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6001" y="2633616"/>
            <a:ext cx="5389033" cy="3035059"/>
          </a:xfrm>
        </p:spPr>
        <p:txBody>
          <a:bodyPr/>
          <a:lstStyle>
            <a:lvl1pPr algn="ctr">
              <a:defRPr sz="3200">
                <a:solidFill>
                  <a:srgbClr val="4C1200"/>
                </a:solidFill>
              </a:defRPr>
            </a:lvl1pPr>
            <a:lvl2pPr algn="ctr">
              <a:defRPr sz="2700">
                <a:solidFill>
                  <a:srgbClr val="4C1200"/>
                </a:solidFill>
              </a:defRPr>
            </a:lvl2pPr>
            <a:lvl3pPr algn="ctr">
              <a:defRPr sz="2400">
                <a:solidFill>
                  <a:srgbClr val="4C1200"/>
                </a:solidFill>
              </a:defRPr>
            </a:lvl3pPr>
            <a:lvl4pPr algn="ctr">
              <a:defRPr sz="2100">
                <a:solidFill>
                  <a:srgbClr val="4C1200"/>
                </a:solidFill>
              </a:defRPr>
            </a:lvl4pPr>
            <a:lvl5pPr algn="ctr">
              <a:defRPr sz="2100">
                <a:solidFill>
                  <a:srgbClr val="4C1200"/>
                </a:solidFill>
              </a:defRPr>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B38835-1FAF-4C4E-B540-E27C431FD968}"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38835-1FAF-4C4E-B540-E27C431FD968}"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38835-1FAF-4C4E-B540-E27C431FD968}"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38835-1FAF-4C4E-B540-E27C431FD968}"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270C5-E4E4-43EF-BB65-7CCD57B379DF}" type="slidenum">
              <a:rPr lang="en-US" smtClean="0"/>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21917" tIns="60958" rIns="121917" bIns="6095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121917" tIns="60958" rIns="121917" bIns="60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121917" tIns="60958" rIns="121917" bIns="60958" rtlCol="0" anchor="ctr"/>
          <a:lstStyle>
            <a:lvl1pPr algn="l">
              <a:defRPr sz="1600">
                <a:solidFill>
                  <a:schemeClr val="tx1">
                    <a:tint val="75000"/>
                  </a:schemeClr>
                </a:solidFill>
              </a:defRPr>
            </a:lvl1pPr>
          </a:lstStyle>
          <a:p>
            <a:fld id="{25B38835-1FAF-4C4E-B540-E27C431FD968}" type="datetimeFigureOut">
              <a:rPr lang="en-US" smtClean="0"/>
              <a:t>1/17/2019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121917" tIns="60958" rIns="121917" bIns="60958"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121917" tIns="60958" rIns="121917" bIns="60958" rtlCol="0" anchor="ctr"/>
          <a:lstStyle>
            <a:lvl1pPr algn="r">
              <a:defRPr sz="1600">
                <a:solidFill>
                  <a:schemeClr val="tx1">
                    <a:tint val="75000"/>
                  </a:schemeClr>
                </a:solidFill>
              </a:defRPr>
            </a:lvl1pPr>
          </a:lstStyle>
          <a:p>
            <a:fld id="{C80270C5-E4E4-43EF-BB65-7CCD57B379DF}" type="slidenum">
              <a:rPr lang="en-US" smtClean="0"/>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p:nvSpPr>
        <p:spPr>
          <a:xfrm>
            <a:off x="-12200" y="6951663"/>
            <a:ext cx="11186167" cy="707882"/>
          </a:xfrm>
          <a:prstGeom prst="rect">
            <a:avLst/>
          </a:prstGeom>
          <a:noFill/>
        </p:spPr>
        <p:txBody>
          <a:bodyPr wrap="square" lIns="121917" tIns="60958" rIns="121917" bIns="60958" rtlCol="0">
            <a:spAutoFit/>
          </a:bodyPr>
          <a:lstStyle/>
          <a:p>
            <a:r>
              <a:rPr lang="en-US" sz="1900" dirty="0">
                <a:solidFill>
                  <a:schemeClr val="bg1">
                    <a:lumMod val="65000"/>
                  </a:schemeClr>
                </a:solidFill>
              </a:rPr>
              <a:t>This presentation uses a free template provided by FPPT.com</a:t>
            </a:r>
          </a:p>
          <a:p>
            <a:r>
              <a:rPr lang="en-US" sz="19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9651"/>
            <a:ext cx="9144000" cy="2387600"/>
          </a:xfrm>
        </p:spPr>
        <p:txBody>
          <a:bodyPr/>
          <a:lstStyle/>
          <a:p>
            <a:r>
              <a:rPr lang="en-US" b="1" dirty="0" smtClean="0"/>
              <a:t>Studying the Waldenses</a:t>
            </a:r>
            <a:endParaRPr lang="en-US" b="1" dirty="0"/>
          </a:p>
        </p:txBody>
      </p:sp>
      <p:sp>
        <p:nvSpPr>
          <p:cNvPr id="3" name="Subtitle 2"/>
          <p:cNvSpPr>
            <a:spLocks noGrp="1"/>
          </p:cNvSpPr>
          <p:nvPr>
            <p:ph type="subTitle" idx="1"/>
          </p:nvPr>
        </p:nvSpPr>
        <p:spPr/>
        <p:txBody>
          <a:bodyPr/>
          <a:lstStyle/>
          <a:p>
            <a:r>
              <a:rPr lang="en-US" dirty="0" smtClean="0"/>
              <a:t>Embracing True Christian Education</a:t>
            </a:r>
            <a:endParaRPr lang="en-US" dirty="0"/>
          </a:p>
        </p:txBody>
      </p:sp>
      <p:pic>
        <p:nvPicPr>
          <p:cNvPr id="4" name="Picture 3"/>
          <p:cNvPicPr>
            <a:picLocks noChangeAspect="1"/>
          </p:cNvPicPr>
          <p:nvPr/>
        </p:nvPicPr>
        <p:blipFill>
          <a:blip r:embed="rId2"/>
          <a:stretch>
            <a:fillRect/>
          </a:stretch>
        </p:blipFill>
        <p:spPr>
          <a:xfrm>
            <a:off x="910901" y="3067686"/>
            <a:ext cx="10424160" cy="104180"/>
          </a:xfrm>
          <a:prstGeom prst="rect">
            <a:avLst/>
          </a:prstGeom>
        </p:spPr>
      </p:pic>
    </p:spTree>
    <p:extLst>
      <p:ext uri="{BB962C8B-B14F-4D97-AF65-F5344CB8AC3E}">
        <p14:creationId xmlns:p14="http://schemas.microsoft.com/office/powerpoint/2010/main" val="1222489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Life Purpose?</a:t>
            </a:r>
            <a:endParaRPr lang="en-US" sz="3600" b="1" dirty="0"/>
          </a:p>
        </p:txBody>
      </p:sp>
      <p:sp>
        <p:nvSpPr>
          <p:cNvPr id="3" name="Content Placeholder 2"/>
          <p:cNvSpPr>
            <a:spLocks noGrp="1"/>
          </p:cNvSpPr>
          <p:nvPr>
            <p:ph idx="1"/>
          </p:nvPr>
        </p:nvSpPr>
        <p:spPr/>
        <p:txBody>
          <a:bodyPr>
            <a:normAutofit fontScale="92500"/>
          </a:bodyPr>
          <a:lstStyle/>
          <a:p>
            <a:pPr algn="just"/>
            <a:r>
              <a:rPr lang="en-US" dirty="0" smtClean="0"/>
              <a:t>To be guardians and promulgators of The Truth</a:t>
            </a:r>
          </a:p>
          <a:p>
            <a:pPr algn="just"/>
            <a:endParaRPr lang="en-US" dirty="0"/>
          </a:p>
          <a:p>
            <a:pPr marL="0" indent="0" algn="just">
              <a:buNone/>
            </a:pPr>
            <a:r>
              <a:rPr lang="en-US" dirty="0" smtClean="0"/>
              <a:t>“Through ages of darkness and apostasy there were Waldenses who denied the supremacy of Rome, who rejected image worship as idolatry, and who </a:t>
            </a:r>
            <a:r>
              <a:rPr lang="en-US" u="sng" dirty="0" smtClean="0"/>
              <a:t>kept the true Sabbath</a:t>
            </a:r>
            <a:r>
              <a:rPr lang="en-US" dirty="0" smtClean="0"/>
              <a:t>. Under the fiercest tempests of opposition they maintained their faith. Though gashed by the Savoyard spear, and scorched by the </a:t>
            </a:r>
            <a:r>
              <a:rPr lang="en-US" dirty="0" err="1" smtClean="0"/>
              <a:t>Romish</a:t>
            </a:r>
            <a:r>
              <a:rPr lang="en-US" dirty="0" smtClean="0"/>
              <a:t> fagot, they stood unflinchingly for God's word and His honor.” GC 65.</a:t>
            </a:r>
          </a:p>
          <a:p>
            <a:pPr algn="just"/>
            <a:endParaRPr lang="en-US" dirty="0" smtClean="0"/>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880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Were The Dangers/Challenges?</a:t>
            </a:r>
            <a:endParaRPr lang="en-US" sz="3600" b="1" dirty="0"/>
          </a:p>
        </p:txBody>
      </p:sp>
      <p:sp>
        <p:nvSpPr>
          <p:cNvPr id="3" name="Content Placeholder 2"/>
          <p:cNvSpPr>
            <a:spLocks noGrp="1"/>
          </p:cNvSpPr>
          <p:nvPr>
            <p:ph idx="1"/>
          </p:nvPr>
        </p:nvSpPr>
        <p:spPr/>
        <p:txBody>
          <a:bodyPr/>
          <a:lstStyle/>
          <a:p>
            <a:pPr algn="just"/>
            <a:r>
              <a:rPr lang="en-US" dirty="0" smtClean="0"/>
              <a:t>The encroachment of Papal supremacy</a:t>
            </a:r>
          </a:p>
          <a:p>
            <a:pPr algn="just"/>
            <a:r>
              <a:rPr lang="en-US" dirty="0" smtClean="0"/>
              <a:t>Loss of the faith once delivered to the saints</a:t>
            </a:r>
          </a:p>
          <a:p>
            <a:pPr algn="just"/>
            <a:r>
              <a:rPr lang="en-US" dirty="0" smtClean="0"/>
              <a:t>False education</a:t>
            </a:r>
          </a:p>
          <a:p>
            <a:pPr algn="just"/>
            <a:r>
              <a:rPr lang="en-US" dirty="0" smtClean="0"/>
              <a:t>Worldliness</a:t>
            </a:r>
          </a:p>
          <a:p>
            <a:pPr algn="just"/>
            <a:r>
              <a:rPr lang="en-US" dirty="0" smtClean="0"/>
              <a:t>Persecution, perhaps a martyr’s death</a:t>
            </a:r>
          </a:p>
          <a:p>
            <a:pPr algn="just"/>
            <a:r>
              <a:rPr lang="en-US" dirty="0" smtClean="0"/>
              <a:t>Pressure to conform to the world</a:t>
            </a:r>
          </a:p>
          <a:p>
            <a:pPr algn="just"/>
            <a:endParaRPr lang="en-US" dirty="0" smtClean="0"/>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867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Were The Dangers/Challenges?</a:t>
            </a:r>
            <a:endParaRPr lang="en-US" sz="3600" b="1" dirty="0"/>
          </a:p>
        </p:txBody>
      </p:sp>
      <p:sp>
        <p:nvSpPr>
          <p:cNvPr id="3" name="Content Placeholder 2"/>
          <p:cNvSpPr>
            <a:spLocks noGrp="1"/>
          </p:cNvSpPr>
          <p:nvPr>
            <p:ph idx="1"/>
          </p:nvPr>
        </p:nvSpPr>
        <p:spPr/>
        <p:txBody>
          <a:bodyPr/>
          <a:lstStyle/>
          <a:p>
            <a:pPr algn="just"/>
            <a:r>
              <a:rPr lang="en-US" dirty="0" smtClean="0"/>
              <a:t>The encroachment of Papal supremacy</a:t>
            </a:r>
          </a:p>
          <a:p>
            <a:pPr algn="just"/>
            <a:r>
              <a:rPr lang="en-US" dirty="0" smtClean="0"/>
              <a:t>Loss of the faith once delivered to the saints</a:t>
            </a:r>
          </a:p>
          <a:p>
            <a:pPr algn="just"/>
            <a:r>
              <a:rPr lang="en-US" dirty="0" smtClean="0"/>
              <a:t>False education</a:t>
            </a:r>
          </a:p>
          <a:p>
            <a:pPr algn="just"/>
            <a:r>
              <a:rPr lang="en-US" dirty="0" smtClean="0"/>
              <a:t>Worldliness</a:t>
            </a:r>
          </a:p>
          <a:p>
            <a:pPr algn="just"/>
            <a:r>
              <a:rPr lang="en-US" dirty="0" smtClean="0"/>
              <a:t>Persecution, perhaps a martyr’s death</a:t>
            </a:r>
          </a:p>
          <a:p>
            <a:pPr algn="just"/>
            <a:r>
              <a:rPr lang="en-US" dirty="0" smtClean="0"/>
              <a:t>Pressure to conform to the world</a:t>
            </a:r>
          </a:p>
          <a:p>
            <a:pPr algn="just"/>
            <a:endParaRPr lang="en-US" dirty="0" smtClean="0"/>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118818" y="2700996"/>
            <a:ext cx="3234981" cy="1323439"/>
          </a:xfrm>
          <a:prstGeom prst="rect">
            <a:avLst/>
          </a:prstGeom>
          <a:noFill/>
        </p:spPr>
        <p:txBody>
          <a:bodyPr wrap="square" rtlCol="0">
            <a:spAutoFit/>
          </a:bodyPr>
          <a:lstStyle/>
          <a:p>
            <a:r>
              <a:rPr lang="en-US" sz="4000" b="1" dirty="0" smtClean="0"/>
              <a:t>How did they handle them?</a:t>
            </a:r>
            <a:endParaRPr lang="en-US" sz="4000" dirty="0"/>
          </a:p>
        </p:txBody>
      </p:sp>
    </p:spTree>
    <p:extLst>
      <p:ext uri="{BB962C8B-B14F-4D97-AF65-F5344CB8AC3E}">
        <p14:creationId xmlns:p14="http://schemas.microsoft.com/office/powerpoint/2010/main" val="3088096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b="1" dirty="0" smtClean="0">
                <a:solidFill>
                  <a:srgbClr val="00B050"/>
                </a:solidFill>
              </a:rPr>
              <a:t>The Home Setting:</a:t>
            </a:r>
            <a:endParaRPr lang="en-US" b="1" dirty="0">
              <a:solidFill>
                <a:srgbClr val="00B050"/>
              </a:solidFill>
            </a:endParaRPr>
          </a:p>
          <a:p>
            <a:pPr algn="just"/>
            <a:r>
              <a:rPr lang="en-US" dirty="0" smtClean="0"/>
              <a:t>They chose to “flee to the wilderness” for a home</a:t>
            </a:r>
          </a:p>
          <a:p>
            <a:pPr lvl="1" algn="just"/>
            <a:r>
              <a:rPr lang="en-US" dirty="0" smtClean="0"/>
              <a:t>Away from Papal and worldly influences</a:t>
            </a:r>
          </a:p>
          <a:p>
            <a:pPr lvl="1" algn="just"/>
            <a:r>
              <a:rPr lang="en-US" dirty="0" smtClean="0"/>
              <a:t>Alone with nature and nature’s God</a:t>
            </a:r>
          </a:p>
          <a:p>
            <a:pPr marL="457200" lvl="1" indent="0" algn="just">
              <a:buNone/>
            </a:pPr>
            <a:endParaRPr lang="en-US" dirty="0" smtClean="0"/>
          </a:p>
          <a:p>
            <a:pPr algn="just"/>
            <a:r>
              <a:rPr lang="en-US" dirty="0" smtClean="0"/>
              <a:t>A place the parents would train their children</a:t>
            </a:r>
          </a:p>
          <a:p>
            <a:pPr lvl="1" algn="just"/>
            <a:r>
              <a:rPr lang="en-US" dirty="0" smtClean="0"/>
              <a:t>Freely from the Scriptures</a:t>
            </a:r>
          </a:p>
          <a:p>
            <a:pPr lvl="1" algn="just"/>
            <a:r>
              <a:rPr lang="en-US" dirty="0" smtClean="0"/>
              <a:t>From the Book and Nature</a:t>
            </a:r>
          </a:p>
          <a:p>
            <a:pPr lvl="1" algn="just"/>
            <a:r>
              <a:rPr lang="en-US" dirty="0" smtClean="0"/>
              <a:t>Through the practical duties of life</a:t>
            </a:r>
          </a:p>
          <a:p>
            <a:pPr lvl="1" algn="just"/>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293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lnSpcReduction="10000"/>
          </a:bodyPr>
          <a:lstStyle/>
          <a:p>
            <a:pPr marL="0" indent="0" algn="just">
              <a:buNone/>
            </a:pPr>
            <a:r>
              <a:rPr lang="en-US" b="1" dirty="0" smtClean="0">
                <a:solidFill>
                  <a:srgbClr val="00B050"/>
                </a:solidFill>
              </a:rPr>
              <a:t>The Content of their Education:</a:t>
            </a:r>
            <a:endParaRPr lang="en-US" b="1" dirty="0">
              <a:solidFill>
                <a:srgbClr val="00B050"/>
              </a:solidFill>
            </a:endParaRPr>
          </a:p>
          <a:p>
            <a:pPr lvl="0"/>
            <a:r>
              <a:rPr lang="en-US" dirty="0" smtClean="0"/>
              <a:t>Diligent instruction in the principles of truth </a:t>
            </a:r>
          </a:p>
          <a:p>
            <a:pPr lvl="2"/>
            <a:r>
              <a:rPr lang="en-US" dirty="0" smtClean="0"/>
              <a:t>The Word of God as the only rule of faith</a:t>
            </a:r>
          </a:p>
          <a:p>
            <a:pPr lvl="2"/>
            <a:r>
              <a:rPr lang="en-US" dirty="0" smtClean="0"/>
              <a:t>The Commandments of God</a:t>
            </a:r>
          </a:p>
          <a:p>
            <a:pPr lvl="2"/>
            <a:r>
              <a:rPr lang="en-US" dirty="0" smtClean="0"/>
              <a:t>The Faith of Jesus</a:t>
            </a:r>
          </a:p>
          <a:p>
            <a:pPr lvl="0"/>
            <a:r>
              <a:rPr lang="en-US" dirty="0" smtClean="0"/>
              <a:t>Instructions from nature</a:t>
            </a:r>
          </a:p>
          <a:p>
            <a:pPr lvl="0"/>
            <a:r>
              <a:rPr lang="en-US" dirty="0" smtClean="0"/>
              <a:t>Training in practical duties of life</a:t>
            </a:r>
          </a:p>
          <a:p>
            <a:pPr lvl="0"/>
            <a:r>
              <a:rPr lang="en-US" dirty="0" smtClean="0"/>
              <a:t>Training in missionary labor</a:t>
            </a:r>
          </a:p>
          <a:p>
            <a:pPr lvl="1" algn="just"/>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299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457200" lvl="1" indent="0" algn="just">
              <a:buNone/>
            </a:pPr>
            <a:r>
              <a:rPr lang="en-US" sz="3200" dirty="0" smtClean="0"/>
              <a:t>“</a:t>
            </a:r>
            <a:r>
              <a:rPr lang="en-US" sz="3200" dirty="0"/>
              <a:t>Pure, simple, and fervent was the piety of these followers of Christ. The principles of truth they valued above houses and lands, friends, kindred, even life itself. These principles they earnestly sought to impress upon the hearts of the young. </a:t>
            </a:r>
            <a:r>
              <a:rPr lang="en-US" sz="3200" u="sng" dirty="0"/>
              <a:t>From earliest childhood the youth were instructed in the Scriptures and taught to regard sacredly the claims of the law of God.</a:t>
            </a:r>
            <a:r>
              <a:rPr lang="en-US" sz="3200" dirty="0"/>
              <a:t> </a:t>
            </a:r>
            <a:endParaRPr lang="en-US" sz="3200"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744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457200" lvl="1" indent="0" algn="just">
              <a:buNone/>
            </a:pPr>
            <a:r>
              <a:rPr lang="en-US" sz="3200" dirty="0" smtClean="0"/>
              <a:t>Copies </a:t>
            </a:r>
            <a:r>
              <a:rPr lang="en-US" sz="3200" dirty="0"/>
              <a:t>of the Bible were rare; therefore its precious words were committed to memory. Many were able to repeat large portions of both the Old and the New Testament. </a:t>
            </a:r>
            <a:r>
              <a:rPr lang="en-US" sz="3200" u="sng" dirty="0"/>
              <a:t>Thoughts of God were associated alike with the sublime scenery of nature and with the humble blessings of daily life.</a:t>
            </a:r>
            <a:r>
              <a:rPr lang="en-US" sz="3200" dirty="0"/>
              <a:t> Little children learned to look with gratitude to God as the giver of every favor and every comfort</a:t>
            </a:r>
            <a:r>
              <a:rPr lang="en-US" sz="3200" dirty="0" smtClean="0"/>
              <a:t>.”  </a:t>
            </a:r>
            <a:r>
              <a:rPr lang="en-US" sz="3200" dirty="0"/>
              <a:t>{GC 67.1}  </a:t>
            </a:r>
          </a:p>
          <a:p>
            <a:pPr lvl="1" algn="just"/>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691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a:bodyPr>
          <a:lstStyle/>
          <a:p>
            <a:pPr marL="457200" lvl="1" indent="0" algn="just">
              <a:buNone/>
            </a:pPr>
            <a:r>
              <a:rPr lang="en-US" sz="3200" dirty="0" smtClean="0"/>
              <a:t>“Parents</a:t>
            </a:r>
            <a:r>
              <a:rPr lang="en-US" sz="3200" dirty="0"/>
              <a:t>, tender and affectionate as they were, loved their children too wisely to accustom them to self-indulgence. </a:t>
            </a:r>
            <a:r>
              <a:rPr lang="en-US" sz="3200" u="sng" dirty="0"/>
              <a:t>Before them was a life of trial and hardship, perhaps a martyr's death.</a:t>
            </a:r>
            <a:r>
              <a:rPr lang="en-US" sz="3200" dirty="0"/>
              <a:t> They were educated from childhood to endure hardness, to submit to control, and yet to think and act for themselves. </a:t>
            </a:r>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717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457200" lvl="1" indent="0" algn="just">
              <a:buNone/>
            </a:pPr>
            <a:r>
              <a:rPr lang="en-US" sz="3200" dirty="0" smtClean="0"/>
              <a:t>Very early they were taught to bear responsibilities, to be guarded in speech, and to understand the wisdom of silence. One indiscreet word let fall in the hearing of their enemies might imperil not only the life of the speaker, but the lives of hundreds of his brethren; for as wolves hunting their prey did the enemies of truth pursue those who dared to claim freedom of religious faith.”  GC 67.</a:t>
            </a:r>
            <a:endParaRPr lang="en-US" dirty="0" smtClean="0"/>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69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lnSpcReduction="10000"/>
          </a:bodyPr>
          <a:lstStyle/>
          <a:p>
            <a:pPr lvl="0"/>
            <a:r>
              <a:rPr lang="en-US" dirty="0"/>
              <a:t>Their training had an end in </a:t>
            </a:r>
            <a:r>
              <a:rPr lang="en-US" dirty="0" smtClean="0"/>
              <a:t>mind</a:t>
            </a:r>
            <a:br>
              <a:rPr lang="en-US" dirty="0" smtClean="0"/>
            </a:br>
            <a:endParaRPr lang="en-US" dirty="0" smtClean="0"/>
          </a:p>
          <a:p>
            <a:pPr lvl="1"/>
            <a:r>
              <a:rPr lang="en-US" dirty="0" smtClean="0"/>
              <a:t>“</a:t>
            </a:r>
            <a:r>
              <a:rPr lang="en-US" dirty="0"/>
              <a:t>Before them was a life of trial and hardship, perhaps a martyr's death</a:t>
            </a:r>
            <a:r>
              <a:rPr lang="en-US" dirty="0" smtClean="0"/>
              <a:t>.”</a:t>
            </a:r>
          </a:p>
          <a:p>
            <a:pPr marL="457200" lvl="1" indent="0">
              <a:buNone/>
            </a:pPr>
            <a:endParaRPr lang="en-US" dirty="0"/>
          </a:p>
          <a:p>
            <a:pPr lvl="0"/>
            <a:r>
              <a:rPr lang="en-US" dirty="0"/>
              <a:t>What about ours? </a:t>
            </a:r>
            <a:endParaRPr lang="en-US" dirty="0" smtClean="0"/>
          </a:p>
          <a:p>
            <a:pPr lvl="0"/>
            <a:r>
              <a:rPr lang="en-US" dirty="0" smtClean="0"/>
              <a:t>What </a:t>
            </a:r>
            <a:r>
              <a:rPr lang="en-US" dirty="0"/>
              <a:t>is ahead of us? </a:t>
            </a:r>
            <a:endParaRPr lang="en-US" dirty="0" smtClean="0"/>
          </a:p>
          <a:p>
            <a:pPr lvl="0"/>
            <a:r>
              <a:rPr lang="en-US" dirty="0" smtClean="0"/>
              <a:t>Do </a:t>
            </a:r>
            <a:r>
              <a:rPr lang="en-US" dirty="0"/>
              <a:t>we have it in </a:t>
            </a:r>
            <a:r>
              <a:rPr lang="en-US" dirty="0" smtClean="0"/>
              <a:t>mind as we train our children?</a:t>
            </a:r>
            <a:endParaRPr lang="en-US" dirty="0"/>
          </a:p>
          <a:p>
            <a:pPr marL="457200" lvl="1" indent="0" algn="just">
              <a:buNone/>
            </a:pPr>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323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Seventh-day </a:t>
            </a:r>
            <a:r>
              <a:rPr lang="en-US" sz="3600" b="1" dirty="0" smtClean="0"/>
              <a:t>Adventists’ </a:t>
            </a:r>
            <a:r>
              <a:rPr lang="en-US" sz="3600" b="1" dirty="0"/>
              <a:t>Grand </a:t>
            </a:r>
            <a:r>
              <a:rPr lang="en-US" sz="3600" b="1" dirty="0" smtClean="0"/>
              <a:t>Purpose</a:t>
            </a:r>
            <a:endParaRPr lang="en-US" sz="3600" b="1" dirty="0"/>
          </a:p>
        </p:txBody>
      </p:sp>
      <p:sp>
        <p:nvSpPr>
          <p:cNvPr id="3" name="Content Placeholder 2"/>
          <p:cNvSpPr>
            <a:spLocks noGrp="1"/>
          </p:cNvSpPr>
          <p:nvPr>
            <p:ph idx="1"/>
          </p:nvPr>
        </p:nvSpPr>
        <p:spPr/>
        <p:txBody>
          <a:bodyPr/>
          <a:lstStyle/>
          <a:p>
            <a:pPr marL="0" indent="0" algn="just">
              <a:buNone/>
            </a:pPr>
            <a:r>
              <a:rPr lang="en-US" sz="3200" dirty="0" smtClean="0"/>
              <a:t>“In a special sense Seventh-day Adventists have been set in the world as watchmen and light bearers. To them has been entrusted the last warning for a perishing world. On them is shining wonderful light from the word of God. They have been given a work of the most solemn import--the proclamation of the first, second, and third angels' messages. There is no other work of so great importance. They are to allow </a:t>
            </a:r>
            <a:r>
              <a:rPr lang="en-US" sz="3200" u="sng" dirty="0" smtClean="0"/>
              <a:t>nothing else </a:t>
            </a:r>
            <a:r>
              <a:rPr lang="en-US" sz="3200" dirty="0" smtClean="0"/>
              <a:t>to absorb their attention.”  9T 19</a:t>
            </a:r>
          </a:p>
          <a:p>
            <a:pPr marL="0" indent="0" algn="just">
              <a:buNone/>
            </a:pPr>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777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Our Prophetic Context?</a:t>
            </a:r>
            <a:endParaRPr lang="en-US" sz="3600" b="1" dirty="0"/>
          </a:p>
        </p:txBody>
      </p:sp>
      <p:sp>
        <p:nvSpPr>
          <p:cNvPr id="3" name="Content Placeholder 2"/>
          <p:cNvSpPr>
            <a:spLocks noGrp="1"/>
          </p:cNvSpPr>
          <p:nvPr>
            <p:ph idx="1"/>
          </p:nvPr>
        </p:nvSpPr>
        <p:spPr/>
        <p:txBody>
          <a:bodyPr/>
          <a:lstStyle/>
          <a:p>
            <a:pPr marL="457200" lvl="1" indent="0" algn="just">
              <a:buNone/>
            </a:pPr>
            <a:r>
              <a:rPr lang="en-US" sz="3200" dirty="0"/>
              <a:t>“My dear brethren and sisters, let the commandments of God and the testimony of Jesus Christ be in your minds continually and let them crowd out worldly thoughts and cares. When you lie down and when you rise up, let them be your meditation. </a:t>
            </a:r>
            <a:r>
              <a:rPr lang="en-US" sz="3200" u="sng" dirty="0"/>
              <a:t>Live and act wholly in reference to the coming of the Son of man. The sealing time is very short, and will soon be over</a:t>
            </a:r>
            <a:r>
              <a:rPr lang="en-US" sz="3200" dirty="0"/>
              <a:t>. Now is the time, while the four angels are holding the four winds, to make our calling and election sure.” EW 58.</a:t>
            </a:r>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2110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our Prophetic Context?</a:t>
            </a:r>
            <a:endParaRPr lang="en-US" sz="3600" b="1" dirty="0"/>
          </a:p>
        </p:txBody>
      </p:sp>
      <p:sp>
        <p:nvSpPr>
          <p:cNvPr id="3" name="Content Placeholder 2"/>
          <p:cNvSpPr>
            <a:spLocks noGrp="1"/>
          </p:cNvSpPr>
          <p:nvPr>
            <p:ph idx="1"/>
          </p:nvPr>
        </p:nvSpPr>
        <p:spPr/>
        <p:txBody>
          <a:bodyPr>
            <a:normAutofit lnSpcReduction="10000"/>
          </a:bodyPr>
          <a:lstStyle/>
          <a:p>
            <a:pPr lvl="0"/>
            <a:endParaRPr lang="en-US" dirty="0" smtClean="0"/>
          </a:p>
          <a:p>
            <a:pPr lvl="0"/>
            <a:r>
              <a:rPr lang="en-US" dirty="0" smtClean="0"/>
              <a:t>The sealing </a:t>
            </a:r>
            <a:r>
              <a:rPr lang="en-US" dirty="0"/>
              <a:t>time</a:t>
            </a:r>
          </a:p>
          <a:p>
            <a:pPr lvl="0"/>
            <a:r>
              <a:rPr lang="en-US" dirty="0" smtClean="0"/>
              <a:t>The four winds </a:t>
            </a:r>
            <a:r>
              <a:rPr lang="en-US" dirty="0"/>
              <a:t>restrained</a:t>
            </a:r>
          </a:p>
          <a:p>
            <a:pPr lvl="0"/>
            <a:r>
              <a:rPr lang="en-US" dirty="0"/>
              <a:t>Soon to be let loose (Sunday Law, Persecution)</a:t>
            </a:r>
          </a:p>
          <a:p>
            <a:pPr marL="0" indent="0">
              <a:buNone/>
            </a:pPr>
            <a:endParaRPr lang="en-US" dirty="0" smtClean="0"/>
          </a:p>
          <a:p>
            <a:pPr marL="0" indent="0">
              <a:buNone/>
            </a:pPr>
            <a:r>
              <a:rPr lang="en-US" dirty="0" smtClean="0"/>
              <a:t>Q: What </a:t>
            </a:r>
            <a:r>
              <a:rPr lang="en-US" dirty="0"/>
              <a:t>is to be the object of our education in the light of this? </a:t>
            </a:r>
            <a:endParaRPr lang="en-US" dirty="0" smtClean="0"/>
          </a:p>
          <a:p>
            <a:pPr marL="0" indent="0">
              <a:buNone/>
            </a:pPr>
            <a:r>
              <a:rPr lang="en-US" dirty="0" smtClean="0"/>
              <a:t>A: “To </a:t>
            </a:r>
            <a:r>
              <a:rPr lang="en-US" dirty="0"/>
              <a:t>make </a:t>
            </a:r>
            <a:r>
              <a:rPr lang="en-US" dirty="0" smtClean="0"/>
              <a:t>our [and their] </a:t>
            </a:r>
            <a:r>
              <a:rPr lang="en-US" dirty="0"/>
              <a:t>calling and election sure.”</a:t>
            </a:r>
          </a:p>
          <a:p>
            <a:pPr lvl="1" algn="just"/>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105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Should We Equip Ourselves?</a:t>
            </a:r>
            <a:endParaRPr lang="en-US" sz="3600" b="1" dirty="0"/>
          </a:p>
        </p:txBody>
      </p:sp>
      <p:sp>
        <p:nvSpPr>
          <p:cNvPr id="3" name="Content Placeholder 2"/>
          <p:cNvSpPr>
            <a:spLocks noGrp="1"/>
          </p:cNvSpPr>
          <p:nvPr>
            <p:ph idx="1"/>
          </p:nvPr>
        </p:nvSpPr>
        <p:spPr/>
        <p:txBody>
          <a:bodyPr/>
          <a:lstStyle/>
          <a:p>
            <a:r>
              <a:rPr lang="en-US" sz="3200" dirty="0"/>
              <a:t>If our choice of education for our children does not equip them to</a:t>
            </a:r>
          </a:p>
          <a:p>
            <a:pPr lvl="1"/>
            <a:r>
              <a:rPr lang="en-US" sz="2800" dirty="0"/>
              <a:t>Successfully go through to overcome the Mark of the Beast and </a:t>
            </a:r>
          </a:p>
          <a:p>
            <a:pPr lvl="1"/>
            <a:r>
              <a:rPr lang="en-US" sz="2800" dirty="0"/>
              <a:t>Enlighten the earth with the glory of God (Rev 18:1-4</a:t>
            </a:r>
            <a:r>
              <a:rPr lang="en-US" sz="2800" dirty="0" smtClean="0"/>
              <a:t>)</a:t>
            </a:r>
          </a:p>
          <a:p>
            <a:pPr marL="457200" lvl="1" indent="0">
              <a:buNone/>
            </a:pPr>
            <a:endParaRPr lang="en-US" sz="2800" dirty="0"/>
          </a:p>
          <a:p>
            <a:r>
              <a:rPr lang="en-US" sz="3200" dirty="0"/>
              <a:t>we will have lost sight of the mark and </a:t>
            </a:r>
            <a:r>
              <a:rPr lang="en-US" sz="3200" dirty="0" smtClean="0"/>
              <a:t>failed as parents.</a:t>
            </a:r>
            <a:endParaRPr lang="en-US" sz="3200" dirty="0"/>
          </a:p>
          <a:p>
            <a:pPr marL="457200" lvl="1" indent="0" algn="just">
              <a:buNone/>
            </a:pPr>
            <a:endParaRPr lang="en-US" dirty="0" smtClean="0"/>
          </a:p>
          <a:p>
            <a:pPr algn="just"/>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336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0" indent="0" algn="just">
              <a:buNone/>
            </a:pPr>
            <a:r>
              <a:rPr lang="en-US" b="1" dirty="0" smtClean="0">
                <a:solidFill>
                  <a:srgbClr val="00B050"/>
                </a:solidFill>
              </a:rPr>
              <a:t>Their Chief Study:</a:t>
            </a:r>
            <a:endParaRPr lang="en-US" b="1" dirty="0">
              <a:solidFill>
                <a:srgbClr val="00B050"/>
              </a:solidFill>
            </a:endParaRPr>
          </a:p>
          <a:p>
            <a:pPr marL="457200" lvl="1" indent="0" algn="just">
              <a:buNone/>
            </a:pPr>
            <a:endParaRPr lang="en-US" dirty="0"/>
          </a:p>
          <a:p>
            <a:pPr marL="457200" lvl="1" indent="0" algn="just">
              <a:buNone/>
            </a:pPr>
            <a:r>
              <a:rPr lang="en-US" sz="3200" dirty="0" smtClean="0"/>
              <a:t>“</a:t>
            </a:r>
            <a:r>
              <a:rPr lang="en-US" sz="3200" dirty="0"/>
              <a:t>From their pastors the youth received instruction. While attention was given to branches of general learning, </a:t>
            </a:r>
            <a:r>
              <a:rPr lang="en-US" sz="3200" u="sng" dirty="0"/>
              <a:t>the Bible was made the chief study.</a:t>
            </a:r>
            <a:r>
              <a:rPr lang="en-US" sz="3200" dirty="0"/>
              <a:t> The Gospels of Matthew and John were committed to memory, with many of the Epistles.” GC 68</a:t>
            </a:r>
          </a:p>
          <a:p>
            <a:pPr lvl="1" algn="just"/>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603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0" indent="0" algn="just">
              <a:buNone/>
            </a:pPr>
            <a:r>
              <a:rPr lang="en-US" b="1" dirty="0" smtClean="0">
                <a:solidFill>
                  <a:srgbClr val="00B050"/>
                </a:solidFill>
              </a:rPr>
              <a:t>The Character of Their Education:</a:t>
            </a:r>
            <a:endParaRPr lang="en-US" b="1" dirty="0">
              <a:solidFill>
                <a:srgbClr val="00B050"/>
              </a:solidFill>
            </a:endParaRPr>
          </a:p>
          <a:p>
            <a:pPr marL="457200" lvl="1" indent="0" algn="just">
              <a:buNone/>
            </a:pPr>
            <a:endParaRPr lang="en-US" dirty="0" smtClean="0"/>
          </a:p>
          <a:p>
            <a:pPr marL="457200" lvl="1" indent="0" algn="just">
              <a:buNone/>
            </a:pPr>
            <a:r>
              <a:rPr lang="en-US" sz="3200" dirty="0"/>
              <a:t>“While the Waldenses regarded the fear of the Lord as the beginning of wisdom, they were not blind to the importance of a contact with the world, a knowledge of men and of active life, in expanding the mind and quickening the perceptions. From their schools in the mountains </a:t>
            </a:r>
            <a:r>
              <a:rPr lang="en-US" sz="3200" u="sng" dirty="0"/>
              <a:t>some of the youth were sent to institutions of learning in the cities</a:t>
            </a:r>
            <a:r>
              <a:rPr lang="en-US" sz="3200" dirty="0"/>
              <a:t> of France or Italy, </a:t>
            </a:r>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648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lstStyle/>
          <a:p>
            <a:pPr marL="0" indent="0" algn="just">
              <a:buNone/>
            </a:pPr>
            <a:r>
              <a:rPr lang="en-US" b="1" dirty="0" smtClean="0">
                <a:solidFill>
                  <a:srgbClr val="00B050"/>
                </a:solidFill>
              </a:rPr>
              <a:t>The Character of Their Education:</a:t>
            </a:r>
            <a:endParaRPr lang="en-US" b="1" dirty="0">
              <a:solidFill>
                <a:srgbClr val="00B050"/>
              </a:solidFill>
            </a:endParaRPr>
          </a:p>
          <a:p>
            <a:pPr marL="457200" lvl="1" indent="0" algn="just">
              <a:buNone/>
            </a:pPr>
            <a:endParaRPr lang="en-US" dirty="0" smtClean="0"/>
          </a:p>
          <a:p>
            <a:pPr marL="457200" lvl="1" indent="0" algn="just">
              <a:buNone/>
            </a:pPr>
            <a:r>
              <a:rPr lang="en-US" sz="3200" dirty="0" smtClean="0"/>
              <a:t>where </a:t>
            </a:r>
            <a:r>
              <a:rPr lang="en-US" sz="3200" dirty="0"/>
              <a:t>was </a:t>
            </a:r>
            <a:r>
              <a:rPr lang="en-US" sz="3200" u="sng" dirty="0"/>
              <a:t>a more extended field for study,</a:t>
            </a:r>
            <a:r>
              <a:rPr lang="en-US" sz="3200" dirty="0"/>
              <a:t> thought, and observation than in their native Alps. The youth thus sent forth were exposed to temptation, they witnessed vice, they encountered Satan's wily agents, who urged upon them the most subtle heresies and the most dangerous deceptions. </a:t>
            </a:r>
            <a:r>
              <a:rPr lang="en-US" sz="3200" u="sng" dirty="0"/>
              <a:t>But their education from childhood had been of a character to prepare them for all this</a:t>
            </a:r>
            <a:r>
              <a:rPr lang="en-US" sz="3200" dirty="0"/>
              <a:t>.”  {GC 69.3}</a:t>
            </a:r>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578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smtClean="0">
                <a:solidFill>
                  <a:srgbClr val="00B050"/>
                </a:solidFill>
              </a:rPr>
              <a:t>The Purpose of Their Education:</a:t>
            </a:r>
            <a:endParaRPr lang="en-US" b="1" dirty="0">
              <a:solidFill>
                <a:srgbClr val="00B050"/>
              </a:solidFill>
            </a:endParaRPr>
          </a:p>
          <a:p>
            <a:pPr marL="457200" lvl="1" indent="0" algn="just">
              <a:buNone/>
            </a:pPr>
            <a:endParaRPr lang="en-US" dirty="0" smtClean="0"/>
          </a:p>
          <a:p>
            <a:pPr marL="0" indent="0">
              <a:buNone/>
            </a:pPr>
            <a:r>
              <a:rPr lang="en-US" dirty="0"/>
              <a:t>“In the schools whither they went, they were not to make confidants of any. Their garments were so prepared as to conceal their greatest treasure--the precious manuscripts of the Scriptures. These, the fruit of months and years of toil, they carried with them, and whenever they could do so without exciting suspicion, they cautiously placed some portion in the way of those whose hearts seemed open to receive the </a:t>
            </a:r>
            <a:r>
              <a:rPr lang="en-US" dirty="0" smtClean="0"/>
              <a:t>truth.</a:t>
            </a:r>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86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Did They Equip Themselves?</a:t>
            </a:r>
            <a:endParaRPr lang="en-US" sz="3600" b="1" dirty="0"/>
          </a:p>
        </p:txBody>
      </p:sp>
      <p:sp>
        <p:nvSpPr>
          <p:cNvPr id="3" name="Content Placeholder 2"/>
          <p:cNvSpPr>
            <a:spLocks noGrp="1"/>
          </p:cNvSpPr>
          <p:nvPr>
            <p:ph idx="1"/>
          </p:nvPr>
        </p:nvSpPr>
        <p:spPr/>
        <p:txBody>
          <a:bodyPr>
            <a:normAutofit fontScale="92500"/>
          </a:bodyPr>
          <a:lstStyle/>
          <a:p>
            <a:pPr marL="0" indent="0" algn="just">
              <a:buNone/>
            </a:pPr>
            <a:r>
              <a:rPr lang="en-US" b="1" dirty="0" smtClean="0">
                <a:solidFill>
                  <a:srgbClr val="00B050"/>
                </a:solidFill>
              </a:rPr>
              <a:t>The Purpose of Their Education:</a:t>
            </a:r>
            <a:endParaRPr lang="en-US" b="1" dirty="0">
              <a:solidFill>
                <a:srgbClr val="00B050"/>
              </a:solidFill>
            </a:endParaRPr>
          </a:p>
          <a:p>
            <a:pPr marL="457200" lvl="1" indent="0" algn="just">
              <a:buNone/>
            </a:pPr>
            <a:endParaRPr lang="en-US" dirty="0" smtClean="0"/>
          </a:p>
          <a:p>
            <a:pPr marL="0" indent="0">
              <a:buNone/>
            </a:pPr>
            <a:r>
              <a:rPr lang="en-US" u="sng" dirty="0" smtClean="0"/>
              <a:t>From </a:t>
            </a:r>
            <a:r>
              <a:rPr lang="en-US" u="sng" dirty="0"/>
              <a:t>their mother's knee</a:t>
            </a:r>
            <a:r>
              <a:rPr lang="en-US" dirty="0"/>
              <a:t> the </a:t>
            </a:r>
            <a:r>
              <a:rPr lang="en-US" dirty="0" err="1"/>
              <a:t>Waldensian</a:t>
            </a:r>
            <a:r>
              <a:rPr lang="en-US" dirty="0"/>
              <a:t> youth had been </a:t>
            </a:r>
            <a:r>
              <a:rPr lang="en-US" u="sng" dirty="0"/>
              <a:t>trained with this purpose in view;</a:t>
            </a:r>
            <a:r>
              <a:rPr lang="en-US" dirty="0"/>
              <a:t> they understood their work and faithfully performed it. Converts to the true faith were won in these institutions of learning, and frequently its principles were found to be permeating the entire school; yet the papal leaders could not, by the closest inquiry, trace the so-called corrupting heresy to its source.” GC 70</a:t>
            </a:r>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539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Your Child’s Education</a:t>
            </a:r>
            <a:endParaRPr lang="en-US" sz="3600" b="1" dirty="0"/>
          </a:p>
        </p:txBody>
      </p:sp>
      <p:sp>
        <p:nvSpPr>
          <p:cNvPr id="3" name="Content Placeholder 2"/>
          <p:cNvSpPr>
            <a:spLocks noGrp="1"/>
          </p:cNvSpPr>
          <p:nvPr>
            <p:ph idx="1"/>
          </p:nvPr>
        </p:nvSpPr>
        <p:spPr/>
        <p:txBody>
          <a:bodyPr>
            <a:normAutofit/>
          </a:bodyPr>
          <a:lstStyle/>
          <a:p>
            <a:pPr marL="0" indent="0" algn="just">
              <a:buNone/>
            </a:pPr>
            <a:r>
              <a:rPr lang="en-US" b="1" dirty="0" smtClean="0">
                <a:solidFill>
                  <a:srgbClr val="00B050"/>
                </a:solidFill>
              </a:rPr>
              <a:t>What is your object?</a:t>
            </a:r>
            <a:endParaRPr lang="en-US" b="1" dirty="0">
              <a:solidFill>
                <a:srgbClr val="00B050"/>
              </a:solidFill>
            </a:endParaRPr>
          </a:p>
          <a:p>
            <a:pPr marL="457200" lvl="1" indent="0" algn="just">
              <a:buNone/>
            </a:pPr>
            <a:endParaRPr lang="en-US" dirty="0" smtClean="0"/>
          </a:p>
          <a:p>
            <a:r>
              <a:rPr lang="en-US" sz="3200" dirty="0"/>
              <a:t>We can train our children for active and successful missionary work</a:t>
            </a:r>
          </a:p>
          <a:p>
            <a:pPr lvl="1"/>
            <a:r>
              <a:rPr lang="en-US" sz="2800" dirty="0"/>
              <a:t>As </a:t>
            </a:r>
            <a:r>
              <a:rPr lang="en-US" sz="2800" dirty="0" smtClean="0"/>
              <a:t>students when they go out to learn</a:t>
            </a:r>
            <a:endParaRPr lang="en-US" sz="2800" dirty="0"/>
          </a:p>
          <a:p>
            <a:pPr lvl="1"/>
            <a:r>
              <a:rPr lang="en-US" sz="2800" dirty="0"/>
              <a:t>As merchants/businessmen</a:t>
            </a:r>
          </a:p>
          <a:p>
            <a:pPr lvl="1"/>
            <a:r>
              <a:rPr lang="en-US" sz="2800" dirty="0"/>
              <a:t>As professionals in any </a:t>
            </a:r>
            <a:r>
              <a:rPr lang="en-US" sz="2800" dirty="0" smtClean="0"/>
              <a:t>field</a:t>
            </a:r>
          </a:p>
          <a:p>
            <a:pPr marL="457200" lvl="1" indent="0">
              <a:buNone/>
            </a:pPr>
            <a:endParaRPr lang="en-US" sz="2800" dirty="0"/>
          </a:p>
          <a:p>
            <a:r>
              <a:rPr lang="en-US" sz="3200" dirty="0" smtClean="0"/>
              <a:t>Only as long </a:t>
            </a:r>
            <a:r>
              <a:rPr lang="en-US" sz="3200" dirty="0"/>
              <a:t>as we don’t lose the </a:t>
            </a:r>
            <a:r>
              <a:rPr lang="en-US" sz="3200" dirty="0" smtClean="0"/>
              <a:t>object</a:t>
            </a:r>
            <a:endParaRPr lang="en-US" sz="3200" dirty="0"/>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628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Your Child’s Education</a:t>
            </a:r>
            <a:endParaRPr lang="en-US" sz="3600" b="1" dirty="0"/>
          </a:p>
        </p:txBody>
      </p:sp>
      <p:sp>
        <p:nvSpPr>
          <p:cNvPr id="3" name="Content Placeholder 2"/>
          <p:cNvSpPr>
            <a:spLocks noGrp="1"/>
          </p:cNvSpPr>
          <p:nvPr>
            <p:ph idx="1"/>
          </p:nvPr>
        </p:nvSpPr>
        <p:spPr/>
        <p:txBody>
          <a:bodyPr>
            <a:normAutofit/>
          </a:bodyPr>
          <a:lstStyle/>
          <a:p>
            <a:pPr marL="0" indent="0" algn="just">
              <a:buNone/>
            </a:pPr>
            <a:r>
              <a:rPr lang="en-US" b="1" dirty="0" smtClean="0">
                <a:solidFill>
                  <a:srgbClr val="00B050"/>
                </a:solidFill>
              </a:rPr>
              <a:t>What is your object? What is your purpose? What motivates you?</a:t>
            </a:r>
            <a:endParaRPr lang="en-US" b="1" dirty="0">
              <a:solidFill>
                <a:srgbClr val="00B050"/>
              </a:solidFill>
            </a:endParaRPr>
          </a:p>
          <a:p>
            <a:pPr marL="457200" lvl="1" indent="0" algn="just">
              <a:buNone/>
            </a:pPr>
            <a:endParaRPr lang="en-US" dirty="0" smtClean="0"/>
          </a:p>
          <a:p>
            <a:pPr marL="457200" lvl="1" indent="0" algn="just">
              <a:buNone/>
            </a:pPr>
            <a:r>
              <a:rPr lang="en-US" sz="2800" dirty="0" smtClean="0"/>
              <a:t>“In a special sense Seventh-day Adventists have been set in the world as watchmen and light bearers. To them has been entrusted the last warning for a perishing world. On them is shining wonderful light from the word of God. They have been given a work of the most solemn import--the proclamation of the first, second, and third angels' messages. There is no other work of so great importance. They are to allow </a:t>
            </a:r>
            <a:r>
              <a:rPr lang="en-US" sz="2800" u="sng" dirty="0" smtClean="0"/>
              <a:t>nothing else</a:t>
            </a:r>
            <a:r>
              <a:rPr lang="en-US" sz="2800" dirty="0" smtClean="0"/>
              <a:t> to absorb their attention.”  9T 19</a:t>
            </a:r>
          </a:p>
          <a:p>
            <a:pPr marL="457200" lvl="1" indent="0" algn="just">
              <a:buNone/>
            </a:pPr>
            <a:endParaRPr lang="en-US" dirty="0" smtClean="0"/>
          </a:p>
          <a:p>
            <a:pPr lvl="1" algn="just"/>
            <a:endParaRPr lang="en-US" dirty="0" smtClean="0"/>
          </a:p>
          <a:p>
            <a:pPr marL="0" indent="0" algn="just">
              <a:buNone/>
            </a:pPr>
            <a:endParaRPr lang="en-US" dirty="0"/>
          </a:p>
        </p:txBody>
      </p:sp>
      <p:cxnSp>
        <p:nvCxnSpPr>
          <p:cNvPr id="5" name="Straight Connector 4"/>
          <p:cNvCxnSpPr/>
          <p:nvPr/>
        </p:nvCxnSpPr>
        <p:spPr>
          <a:xfrm flipV="1">
            <a:off x="838200" y="1429750"/>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434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Learning from the Waldenses</a:t>
            </a:r>
            <a:endParaRPr lang="en-US" sz="3600" b="1" dirty="0"/>
          </a:p>
        </p:txBody>
      </p:sp>
      <p:sp>
        <p:nvSpPr>
          <p:cNvPr id="3" name="Content Placeholder 2"/>
          <p:cNvSpPr>
            <a:spLocks noGrp="1"/>
          </p:cNvSpPr>
          <p:nvPr>
            <p:ph idx="1"/>
          </p:nvPr>
        </p:nvSpPr>
        <p:spPr/>
        <p:txBody>
          <a:bodyPr>
            <a:normAutofit fontScale="85000" lnSpcReduction="10000"/>
          </a:bodyPr>
          <a:lstStyle/>
          <a:p>
            <a:pPr algn="just"/>
            <a:r>
              <a:rPr lang="en-US" dirty="0" smtClean="0"/>
              <a:t>Who are the Waldenses?</a:t>
            </a:r>
          </a:p>
          <a:p>
            <a:pPr algn="just"/>
            <a:r>
              <a:rPr lang="en-US" dirty="0" smtClean="0"/>
              <a:t>What was their prophetic context?</a:t>
            </a:r>
          </a:p>
          <a:p>
            <a:pPr algn="just"/>
            <a:r>
              <a:rPr lang="en-US" dirty="0" smtClean="0"/>
              <a:t>What were their experiences?</a:t>
            </a:r>
          </a:p>
          <a:p>
            <a:pPr lvl="1" algn="just"/>
            <a:r>
              <a:rPr lang="en-US" dirty="0" smtClean="0"/>
              <a:t>What were the dangers/challenges that lied before them?</a:t>
            </a:r>
          </a:p>
          <a:p>
            <a:pPr lvl="1" algn="just"/>
            <a:r>
              <a:rPr lang="en-US" dirty="0" smtClean="0"/>
              <a:t>How did they prepare themselves for them?</a:t>
            </a:r>
          </a:p>
          <a:p>
            <a:pPr lvl="1" algn="just"/>
            <a:r>
              <a:rPr lang="en-US" dirty="0" smtClean="0"/>
              <a:t>How did they prepare their children for them?</a:t>
            </a:r>
          </a:p>
          <a:p>
            <a:pPr lvl="1" algn="just"/>
            <a:r>
              <a:rPr lang="en-US" dirty="0" smtClean="0"/>
              <a:t>How did they eventually tackle them?</a:t>
            </a:r>
          </a:p>
          <a:p>
            <a:pPr marL="457200" lvl="1" indent="0" algn="just">
              <a:buNone/>
            </a:pPr>
            <a:endParaRPr lang="en-US" dirty="0" smtClean="0"/>
          </a:p>
          <a:p>
            <a:pPr algn="just"/>
            <a:r>
              <a:rPr lang="en-US" dirty="0" smtClean="0"/>
              <a:t>End-time application</a:t>
            </a:r>
          </a:p>
          <a:p>
            <a:pPr marL="0" indent="0" algn="just">
              <a:buNone/>
            </a:pPr>
            <a:endParaRPr lang="en-US"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57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Who Were the Waldenses?</a:t>
            </a:r>
            <a:endParaRPr lang="en-US" sz="3600"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According to Wikipedia:</a:t>
            </a:r>
          </a:p>
          <a:p>
            <a:pPr algn="just"/>
            <a:r>
              <a:rPr lang="en-US" dirty="0" smtClean="0"/>
              <a:t>“ a Christian movement and religious cultural group which appeared first in Lyon and spread to the Cottian Alps in the late 1170s”</a:t>
            </a:r>
          </a:p>
          <a:p>
            <a:pPr algn="just"/>
            <a:endParaRPr lang="en-US" dirty="0"/>
          </a:p>
          <a:p>
            <a:pPr marL="0" indent="0" algn="just">
              <a:buNone/>
            </a:pPr>
            <a:r>
              <a:rPr lang="en-US" dirty="0" smtClean="0"/>
              <a:t>The Great Controversy:</a:t>
            </a:r>
          </a:p>
          <a:p>
            <a:pPr algn="just"/>
            <a:r>
              <a:rPr lang="en-US" dirty="0" smtClean="0"/>
              <a:t>A group of Christians who stood foremost in resisting the encroachment of the Papacy during the Dark Ages. Theirs was not a faith newly founded but that which was passed down from their forefathers. </a:t>
            </a:r>
            <a:endParaRPr lang="en-US"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185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Prophetic Context?</a:t>
            </a:r>
            <a:endParaRPr lang="en-US" sz="3600" b="1" dirty="0"/>
          </a:p>
        </p:txBody>
      </p:sp>
      <p:sp>
        <p:nvSpPr>
          <p:cNvPr id="3" name="Content Placeholder 2"/>
          <p:cNvSpPr>
            <a:spLocks noGrp="1"/>
          </p:cNvSpPr>
          <p:nvPr>
            <p:ph idx="1"/>
          </p:nvPr>
        </p:nvSpPr>
        <p:spPr/>
        <p:txBody>
          <a:bodyPr/>
          <a:lstStyle/>
          <a:p>
            <a:pPr algn="just"/>
            <a:r>
              <a:rPr lang="en-US" b="1" dirty="0" smtClean="0"/>
              <a:t>2 Thessalonians 2:3,4 </a:t>
            </a:r>
          </a:p>
          <a:p>
            <a:pPr lvl="1" algn="just"/>
            <a:r>
              <a:rPr lang="en-US" dirty="0" smtClean="0"/>
              <a:t>The rise of the man of sin</a:t>
            </a:r>
          </a:p>
          <a:p>
            <a:pPr lvl="1" algn="just"/>
            <a:r>
              <a:rPr lang="en-US" dirty="0" smtClean="0"/>
              <a:t>Papal Supremacy</a:t>
            </a:r>
          </a:p>
          <a:p>
            <a:pPr lvl="1" algn="just"/>
            <a:endParaRPr lang="en-US" dirty="0" smtClean="0"/>
          </a:p>
          <a:p>
            <a:pPr algn="just"/>
            <a:r>
              <a:rPr lang="en-US" b="1" dirty="0" smtClean="0"/>
              <a:t>Revelation 12: 6</a:t>
            </a:r>
          </a:p>
          <a:p>
            <a:pPr lvl="1" algn="just"/>
            <a:r>
              <a:rPr lang="en-US" dirty="0" smtClean="0"/>
              <a:t>The woman fleeing into the wilderness</a:t>
            </a:r>
          </a:p>
          <a:p>
            <a:pPr lvl="1" algn="just"/>
            <a:r>
              <a:rPr lang="en-US" dirty="0" smtClean="0"/>
              <a:t>Where she was nourished for 1,260 days (years)</a:t>
            </a:r>
          </a:p>
          <a:p>
            <a:pPr algn="just"/>
            <a:endParaRPr lang="en-US"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022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Prophetic Context?</a:t>
            </a:r>
            <a:endParaRPr lang="en-US" sz="36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The woman fled into the wilderness:</a:t>
            </a:r>
          </a:p>
          <a:p>
            <a:pPr marL="0" indent="0">
              <a:buNone/>
            </a:pPr>
            <a:endParaRPr lang="en-US" b="1" dirty="0"/>
          </a:p>
          <a:p>
            <a:pPr marL="0" indent="0" algn="just">
              <a:buNone/>
            </a:pPr>
            <a:r>
              <a:rPr lang="en-US" dirty="0" smtClean="0"/>
              <a:t>“</a:t>
            </a:r>
            <a:r>
              <a:rPr lang="en-US" dirty="0"/>
              <a:t>But of those who resisted the encroachments of the papal power, the Waldenses stood foremost. ... They were determined to maintain their allegiance to God and to preserve the purity and simplicity of their faith. A separation took place. Those who adhered to the ancient faith now withdrew; some, forsaking their native Alps, raised the banner of truth in foreign lands; </a:t>
            </a:r>
            <a:r>
              <a:rPr lang="en-US" dirty="0">
                <a:solidFill>
                  <a:srgbClr val="00B050"/>
                </a:solidFill>
              </a:rPr>
              <a:t>others retreated to the secluded glens and rocky </a:t>
            </a:r>
            <a:r>
              <a:rPr lang="en-US" dirty="0" err="1">
                <a:solidFill>
                  <a:srgbClr val="00B050"/>
                </a:solidFill>
              </a:rPr>
              <a:t>fastnesses</a:t>
            </a:r>
            <a:r>
              <a:rPr lang="en-US" dirty="0">
                <a:solidFill>
                  <a:srgbClr val="00B050"/>
                </a:solidFill>
              </a:rPr>
              <a:t> of the mountains, </a:t>
            </a:r>
            <a:r>
              <a:rPr lang="en-US" dirty="0"/>
              <a:t>and there preserved their freedom to worship God.” GC 64.</a:t>
            </a:r>
          </a:p>
          <a:p>
            <a:pPr algn="just"/>
            <a:endParaRPr lang="en-US"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947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Were The Dangers/Challenges?</a:t>
            </a:r>
            <a:endParaRPr lang="en-US" sz="3600" b="1" dirty="0"/>
          </a:p>
        </p:txBody>
      </p:sp>
      <p:sp>
        <p:nvSpPr>
          <p:cNvPr id="3" name="Content Placeholder 2"/>
          <p:cNvSpPr>
            <a:spLocks noGrp="1"/>
          </p:cNvSpPr>
          <p:nvPr>
            <p:ph idx="1"/>
          </p:nvPr>
        </p:nvSpPr>
        <p:spPr/>
        <p:txBody>
          <a:bodyPr/>
          <a:lstStyle/>
          <a:p>
            <a:pPr algn="just"/>
            <a:r>
              <a:rPr lang="en-US" dirty="0" smtClean="0"/>
              <a:t>The encroachment of Papal supremacy</a:t>
            </a:r>
          </a:p>
          <a:p>
            <a:pPr algn="just"/>
            <a:r>
              <a:rPr lang="en-US" dirty="0" smtClean="0"/>
              <a:t>Loss of the faith once delivered to the saints</a:t>
            </a:r>
          </a:p>
          <a:p>
            <a:pPr algn="just"/>
            <a:r>
              <a:rPr lang="en-US" dirty="0" smtClean="0"/>
              <a:t>Assimilation of </a:t>
            </a:r>
            <a:r>
              <a:rPr lang="en-US" dirty="0" err="1" smtClean="0"/>
              <a:t>Romish</a:t>
            </a:r>
            <a:r>
              <a:rPr lang="en-US" dirty="0" smtClean="0"/>
              <a:t> customs and beliefs</a:t>
            </a:r>
          </a:p>
          <a:p>
            <a:pPr algn="just"/>
            <a:r>
              <a:rPr lang="en-US" dirty="0" smtClean="0"/>
              <a:t>False education</a:t>
            </a:r>
          </a:p>
          <a:p>
            <a:pPr algn="just"/>
            <a:r>
              <a:rPr lang="en-US" dirty="0" smtClean="0"/>
              <a:t>Worldliness</a:t>
            </a:r>
          </a:p>
          <a:p>
            <a:pPr algn="just"/>
            <a:r>
              <a:rPr lang="en-US" dirty="0" smtClean="0"/>
              <a:t>Persecution, perhaps a martyr’s death</a:t>
            </a:r>
          </a:p>
          <a:p>
            <a:pPr algn="just"/>
            <a:r>
              <a:rPr lang="en-US" dirty="0" smtClean="0"/>
              <a:t>Pressure to conform to the world</a:t>
            </a:r>
          </a:p>
          <a:p>
            <a:pPr algn="just"/>
            <a:endParaRPr lang="en-US" dirty="0" smtClean="0"/>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481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Life Purpose?</a:t>
            </a:r>
            <a:endParaRPr lang="en-US" sz="3600" b="1" dirty="0"/>
          </a:p>
        </p:txBody>
      </p:sp>
      <p:sp>
        <p:nvSpPr>
          <p:cNvPr id="3" name="Content Placeholder 2"/>
          <p:cNvSpPr>
            <a:spLocks noGrp="1"/>
          </p:cNvSpPr>
          <p:nvPr>
            <p:ph idx="1"/>
          </p:nvPr>
        </p:nvSpPr>
        <p:spPr/>
        <p:txBody>
          <a:bodyPr>
            <a:normAutofit/>
          </a:bodyPr>
          <a:lstStyle/>
          <a:p>
            <a:pPr algn="just"/>
            <a:r>
              <a:rPr lang="en-US" dirty="0" smtClean="0"/>
              <a:t>To be guardians and promulgators of truth</a:t>
            </a:r>
          </a:p>
          <a:p>
            <a:pPr algn="just"/>
            <a:endParaRPr lang="en-US" dirty="0"/>
          </a:p>
          <a:p>
            <a:pPr marL="0" indent="0" algn="just">
              <a:buNone/>
            </a:pPr>
            <a:r>
              <a:rPr lang="en-US" dirty="0" smtClean="0"/>
              <a:t>“The church in the wilderness," and not the proud hierarchy enthroned in the world's great capital, was the true church of Christ, the guardian of the treasures of truth which God has committed to His people to be given to the world.” GC 64</a:t>
            </a:r>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811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was their Life Purpose?</a:t>
            </a:r>
            <a:endParaRPr lang="en-US" sz="36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To be guardians and promulgators of truth</a:t>
            </a:r>
          </a:p>
          <a:p>
            <a:pPr algn="just"/>
            <a:endParaRPr lang="en-US" dirty="0"/>
          </a:p>
          <a:p>
            <a:pPr marL="0" indent="0" algn="just">
              <a:buNone/>
            </a:pPr>
            <a:r>
              <a:rPr lang="en-US" dirty="0" smtClean="0"/>
              <a:t>“They had the truth unadulterated, and this rendered them the special objects of hatred and persecution. They declared the Church of Rome to be the apostate Babylon of the Apocalypse, and at the peril of their lives they stood up to resist her corruptions. While, under the pressure of long-continued persecution, some compromised their faith, little by little yielding its distinctive principles, others held fast the truth. </a:t>
            </a:r>
          </a:p>
          <a:p>
            <a:pPr algn="just"/>
            <a:endParaRPr lang="en-US" b="1" dirty="0" smtClean="0"/>
          </a:p>
          <a:p>
            <a:pPr algn="just"/>
            <a:endParaRPr lang="en-US" b="1" dirty="0"/>
          </a:p>
          <a:p>
            <a:pPr algn="just"/>
            <a:endParaRPr lang="en-US" dirty="0" smtClean="0"/>
          </a:p>
          <a:p>
            <a:pPr algn="just"/>
            <a:endParaRPr lang="en-US" dirty="0"/>
          </a:p>
        </p:txBody>
      </p:sp>
      <p:cxnSp>
        <p:nvCxnSpPr>
          <p:cNvPr id="5" name="Straight Connector 4"/>
          <p:cNvCxnSpPr/>
          <p:nvPr/>
        </p:nvCxnSpPr>
        <p:spPr>
          <a:xfrm flipV="1">
            <a:off x="838200" y="1275008"/>
            <a:ext cx="10327783" cy="38637"/>
          </a:xfrm>
          <a:prstGeom prst="line">
            <a:avLst/>
          </a:prstGeom>
          <a:ln w="63500" cmpd="sng">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820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60592-waves-template-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160592-waves-template-16x9</Template>
  <TotalTime>321</TotalTime>
  <Words>1935</Words>
  <Application>Microsoft Office PowerPoint</Application>
  <PresentationFormat>Custom</PresentationFormat>
  <Paragraphs>177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160592-waves-template-16x9</vt:lpstr>
      <vt:lpstr>Studying the Waldenses</vt:lpstr>
      <vt:lpstr>Seventh-day Adventists’ Grand Purpose</vt:lpstr>
      <vt:lpstr>Learning from the Waldenses</vt:lpstr>
      <vt:lpstr>Who Were the Waldenses?</vt:lpstr>
      <vt:lpstr>What Was Their Prophetic Context?</vt:lpstr>
      <vt:lpstr>What Was Their Prophetic Context?</vt:lpstr>
      <vt:lpstr>What Were The Dangers/Challenges?</vt:lpstr>
      <vt:lpstr>What was their Life Purpose?</vt:lpstr>
      <vt:lpstr>What was their Life Purpose?</vt:lpstr>
      <vt:lpstr>What was their Life Purpose?</vt:lpstr>
      <vt:lpstr>What Were The Dangers/Challenges?</vt:lpstr>
      <vt:lpstr>What Were The Dangers/Challenges?</vt:lpstr>
      <vt:lpstr>How Did They Equip Themselves?</vt:lpstr>
      <vt:lpstr>How Did They Equip Themselves?</vt:lpstr>
      <vt:lpstr>How Did They Equip Themselves?</vt:lpstr>
      <vt:lpstr>How Did They Equip Themselves?</vt:lpstr>
      <vt:lpstr>How Did They Equip Themselves?</vt:lpstr>
      <vt:lpstr>How Did They Equip Themselves?</vt:lpstr>
      <vt:lpstr>How Did They Equip Themselves?</vt:lpstr>
      <vt:lpstr>What is Our Prophetic Context?</vt:lpstr>
      <vt:lpstr>What is our Prophetic Context?</vt:lpstr>
      <vt:lpstr>How Should We Equip Ourselves?</vt:lpstr>
      <vt:lpstr>How Did They Equip Themselves?</vt:lpstr>
      <vt:lpstr>How Did They Equip Themselves?</vt:lpstr>
      <vt:lpstr>How Did They Equip Themselves?</vt:lpstr>
      <vt:lpstr>How Did They Equip Themselves?</vt:lpstr>
      <vt:lpstr>How Did They Equip Themselves?</vt:lpstr>
      <vt:lpstr>Your Child’s Education</vt:lpstr>
      <vt:lpstr>Your Child’s Education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the Waldenses</dc:title>
  <dc:creator>user</dc:creator>
  <cp:lastModifiedBy>Sami LW</cp:lastModifiedBy>
  <cp:revision>25</cp:revision>
  <dcterms:created xsi:type="dcterms:W3CDTF">2015-11-14T05:40:12Z</dcterms:created>
  <dcterms:modified xsi:type="dcterms:W3CDTF">2019-01-17T08:45:23Z</dcterms:modified>
</cp:coreProperties>
</file>