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256" r:id="rId3"/>
    <p:sldId id="269" r:id="rId4"/>
    <p:sldId id="271" r:id="rId5"/>
    <p:sldId id="257" r:id="rId6"/>
    <p:sldId id="285" r:id="rId7"/>
    <p:sldId id="286" r:id="rId8"/>
    <p:sldId id="302" r:id="rId9"/>
    <p:sldId id="303" r:id="rId10"/>
    <p:sldId id="287" r:id="rId11"/>
    <p:sldId id="259" r:id="rId12"/>
    <p:sldId id="260" r:id="rId13"/>
    <p:sldId id="261" r:id="rId14"/>
    <p:sldId id="262" r:id="rId15"/>
    <p:sldId id="264" r:id="rId16"/>
    <p:sldId id="326" r:id="rId17"/>
    <p:sldId id="315" r:id="rId18"/>
    <p:sldId id="316" r:id="rId19"/>
    <p:sldId id="265" r:id="rId20"/>
    <p:sldId id="321" r:id="rId21"/>
    <p:sldId id="322" r:id="rId22"/>
    <p:sldId id="266" r:id="rId23"/>
    <p:sldId id="267" r:id="rId24"/>
    <p:sldId id="268" r:id="rId25"/>
    <p:sldId id="330" r:id="rId26"/>
    <p:sldId id="334" r:id="rId27"/>
    <p:sldId id="335" r:id="rId28"/>
    <p:sldId id="274" r:id="rId29"/>
    <p:sldId id="273" r:id="rId30"/>
    <p:sldId id="348" r:id="rId31"/>
    <p:sldId id="275" r:id="rId32"/>
    <p:sldId id="309" r:id="rId33"/>
    <p:sldId id="349" r:id="rId34"/>
    <p:sldId id="276" r:id="rId35"/>
    <p:sldId id="350" r:id="rId36"/>
    <p:sldId id="277" r:id="rId37"/>
    <p:sldId id="278" r:id="rId38"/>
    <p:sldId id="279" r:id="rId39"/>
    <p:sldId id="280" r:id="rId40"/>
    <p:sldId id="351" r:id="rId41"/>
    <p:sldId id="281" r:id="rId42"/>
    <p:sldId id="282" r:id="rId43"/>
    <p:sldId id="283" r:id="rId44"/>
    <p:sldId id="284" r:id="rId45"/>
    <p:sldId id="295" r:id="rId46"/>
    <p:sldId id="299" r:id="rId47"/>
    <p:sldId id="336" r:id="rId48"/>
    <p:sldId id="337" r:id="rId49"/>
    <p:sldId id="338" r:id="rId50"/>
    <p:sldId id="291" r:id="rId51"/>
    <p:sldId id="343" r:id="rId52"/>
    <p:sldId id="301" r:id="rId53"/>
    <p:sldId id="358" r:id="rId54"/>
    <p:sldId id="357" r:id="rId55"/>
    <p:sldId id="294" r:id="rId56"/>
    <p:sldId id="354" r:id="rId57"/>
    <p:sldId id="35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28"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E1CA7-78DD-4437-9631-58F5AFCA0BDE}" type="datetimeFigureOut">
              <a:rPr lang="en-US" smtClean="0"/>
              <a:t>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150E7-3268-45E9-803C-668D175DE0D8}" type="slidenum">
              <a:rPr lang="en-US" smtClean="0"/>
              <a:t>‹#›</a:t>
            </a:fld>
            <a:endParaRPr lang="en-US"/>
          </a:p>
        </p:txBody>
      </p:sp>
    </p:spTree>
    <p:extLst>
      <p:ext uri="{BB962C8B-B14F-4D97-AF65-F5344CB8AC3E}">
        <p14:creationId xmlns:p14="http://schemas.microsoft.com/office/powerpoint/2010/main" val="418920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9A6E1E-156C-4AB0-AF3E-50C5111F8F7A}"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75290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A6E1E-156C-4AB0-AF3E-50C5111F8F7A}"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14386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A6E1E-156C-4AB0-AF3E-50C5111F8F7A}"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27420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68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88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68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195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036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847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28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96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A6E1E-156C-4AB0-AF3E-50C5111F8F7A}"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75360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470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00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84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A6E1E-156C-4AB0-AF3E-50C5111F8F7A}"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4199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9A6E1E-156C-4AB0-AF3E-50C5111F8F7A}"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3761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9A6E1E-156C-4AB0-AF3E-50C5111F8F7A}" type="datetimeFigureOut">
              <a:rPr lang="en-US" smtClean="0"/>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39640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9A6E1E-156C-4AB0-AF3E-50C5111F8F7A}" type="datetimeFigureOut">
              <a:rPr lang="en-US" smtClean="0"/>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5407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6E1E-156C-4AB0-AF3E-50C5111F8F7A}" type="datetimeFigureOut">
              <a:rPr lang="en-US" smtClean="0"/>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381661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A6E1E-156C-4AB0-AF3E-50C5111F8F7A}"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183626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A6E1E-156C-4AB0-AF3E-50C5111F8F7A}"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1936-D839-43D5-AA6C-B93213BC4D46}" type="slidenum">
              <a:rPr lang="en-US" smtClean="0"/>
              <a:t>‹#›</a:t>
            </a:fld>
            <a:endParaRPr lang="en-US"/>
          </a:p>
        </p:txBody>
      </p:sp>
    </p:spTree>
    <p:extLst>
      <p:ext uri="{BB962C8B-B14F-4D97-AF65-F5344CB8AC3E}">
        <p14:creationId xmlns:p14="http://schemas.microsoft.com/office/powerpoint/2010/main" val="7025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A6E1E-156C-4AB0-AF3E-50C5111F8F7A}" type="datetimeFigureOut">
              <a:rPr lang="en-US" smtClean="0"/>
              <a:t>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1936-D839-43D5-AA6C-B93213BC4D46}" type="slidenum">
              <a:rPr lang="en-US" smtClean="0"/>
              <a:t>‹#›</a:t>
            </a:fld>
            <a:endParaRPr lang="en-US"/>
          </a:p>
        </p:txBody>
      </p:sp>
    </p:spTree>
    <p:extLst>
      <p:ext uri="{BB962C8B-B14F-4D97-AF65-F5344CB8AC3E}">
        <p14:creationId xmlns:p14="http://schemas.microsoft.com/office/powerpoint/2010/main" val="332484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C9EE-1953-4F89-976C-5EDFA21062CC}" type="datetimeFigureOut">
              <a:rPr lang="en-US" smtClean="0">
                <a:solidFill>
                  <a:prstClr val="black">
                    <a:tint val="75000"/>
                  </a:prstClr>
                </a:solidFill>
              </a:rPr>
              <a:pPr/>
              <a:t>2/16/2019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BF446-9224-4811-9CE3-3D6B034B51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78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266" name="Picture 2" descr="http://www.tumblr.com/photo/1280/knowgodknowlove/211390370/1/tumblr_krfa4k3h3V1qzf1qt"/>
          <p:cNvPicPr>
            <a:picLocks noChangeAspect="1" noChangeArrowheads="1"/>
          </p:cNvPicPr>
          <p:nvPr/>
        </p:nvPicPr>
        <p:blipFill rotWithShape="1">
          <a:blip r:embed="rId2">
            <a:extLst>
              <a:ext uri="{28A0092B-C50C-407E-A947-70E740481C1C}">
                <a14:useLocalDpi xmlns:a14="http://schemas.microsoft.com/office/drawing/2010/main" val="0"/>
              </a:ext>
            </a:extLst>
          </a:blip>
          <a:srcRect t="666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0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3350" y="4882932"/>
            <a:ext cx="8877300" cy="1815882"/>
          </a:xfrm>
          <a:prstGeom prst="rect">
            <a:avLst/>
          </a:prstGeom>
          <a:solidFill>
            <a:schemeClr val="lt1">
              <a:alpha val="95000"/>
            </a:schemeClr>
          </a:solidFill>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i="0" dirty="0" smtClean="0">
                <a:solidFill>
                  <a:srgbClr val="0070C0"/>
                </a:solidFill>
                <a:effectLst/>
                <a:latin typeface="Helvetica"/>
              </a:rPr>
              <a:t>Satan</a:t>
            </a:r>
            <a:r>
              <a:rPr lang="en-US" sz="2800" b="1" i="0" dirty="0" smtClean="0">
                <a:solidFill>
                  <a:srgbClr val="141823"/>
                </a:solidFill>
                <a:effectLst/>
                <a:latin typeface="Helvetica"/>
              </a:rPr>
              <a:t> well knows that all whom he can </a:t>
            </a:r>
            <a:r>
              <a:rPr lang="en-US" sz="2800" b="1" i="0" dirty="0" smtClean="0">
                <a:solidFill>
                  <a:srgbClr val="FF0000"/>
                </a:solidFill>
                <a:effectLst/>
                <a:latin typeface="Helvetica"/>
              </a:rPr>
              <a:t>lead to neglect prayer</a:t>
            </a:r>
            <a:r>
              <a:rPr lang="en-US" sz="2800" b="1" i="0" dirty="0" smtClean="0">
                <a:solidFill>
                  <a:srgbClr val="141823"/>
                </a:solidFill>
                <a:effectLst/>
                <a:latin typeface="Helvetica"/>
              </a:rPr>
              <a:t> and the </a:t>
            </a:r>
            <a:r>
              <a:rPr lang="en-US" sz="2800" b="1" i="0" dirty="0" smtClean="0">
                <a:solidFill>
                  <a:srgbClr val="FF0000"/>
                </a:solidFill>
                <a:effectLst/>
                <a:latin typeface="Helvetica"/>
              </a:rPr>
              <a:t>searching of the Scriptures</a:t>
            </a:r>
            <a:r>
              <a:rPr lang="en-US" sz="2800" b="1" i="0" dirty="0" smtClean="0">
                <a:solidFill>
                  <a:srgbClr val="141823"/>
                </a:solidFill>
                <a:effectLst/>
                <a:latin typeface="Helvetica"/>
              </a:rPr>
              <a:t>, </a:t>
            </a:r>
            <a:r>
              <a:rPr lang="en-US" sz="2800" b="1" i="0" u="sng" dirty="0" smtClean="0">
                <a:solidFill>
                  <a:srgbClr val="00B050"/>
                </a:solidFill>
                <a:effectLst/>
                <a:latin typeface="Helvetica"/>
              </a:rPr>
              <a:t>will</a:t>
            </a:r>
            <a:r>
              <a:rPr lang="en-US" sz="2800" b="1" i="0" dirty="0" smtClean="0">
                <a:solidFill>
                  <a:srgbClr val="141823"/>
                </a:solidFill>
                <a:effectLst/>
                <a:latin typeface="Helvetica"/>
              </a:rPr>
              <a:t> </a:t>
            </a:r>
            <a:r>
              <a:rPr lang="en-US" sz="2800" b="1" i="0" dirty="0" smtClean="0">
                <a:solidFill>
                  <a:srgbClr val="7030A0"/>
                </a:solidFill>
                <a:effectLst/>
                <a:latin typeface="Helvetica"/>
              </a:rPr>
              <a:t>be overcome by his attacks.–</a:t>
            </a:r>
            <a:r>
              <a:rPr lang="en-US" sz="2800" b="1" i="0" dirty="0" smtClean="0">
                <a:solidFill>
                  <a:srgbClr val="141823"/>
                </a:solidFill>
                <a:effectLst/>
                <a:latin typeface="Helvetica"/>
              </a:rPr>
              <a:t> </a:t>
            </a:r>
            <a:r>
              <a:rPr lang="en-US" sz="2800" b="1" dirty="0" smtClean="0"/>
              <a:t/>
            </a:r>
            <a:br>
              <a:rPr lang="en-US" sz="2800" b="1" dirty="0" smtClean="0"/>
            </a:br>
            <a:r>
              <a:rPr lang="en-US" sz="2800" b="1" i="0" dirty="0" smtClean="0">
                <a:solidFill>
                  <a:srgbClr val="141823"/>
                </a:solidFill>
                <a:effectLst/>
                <a:latin typeface="Helvetica"/>
              </a:rPr>
              <a:t>The Great Controversy, p. 519. (1888)</a:t>
            </a:r>
            <a:endParaRPr lang="en-US" sz="2800" b="1" dirty="0"/>
          </a:p>
        </p:txBody>
      </p:sp>
      <p:sp>
        <p:nvSpPr>
          <p:cNvPr id="6" name="Rectangle 5"/>
          <p:cNvSpPr/>
          <p:nvPr/>
        </p:nvSpPr>
        <p:spPr>
          <a:xfrm>
            <a:off x="133350" y="3048000"/>
            <a:ext cx="8877300" cy="1384995"/>
          </a:xfrm>
          <a:prstGeom prst="rect">
            <a:avLst/>
          </a:prstGeom>
          <a:solidFill>
            <a:schemeClr val="lt1">
              <a:alpha val="95000"/>
            </a:schemeClr>
          </a:solidFill>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i="0" dirty="0" smtClean="0">
                <a:solidFill>
                  <a:schemeClr val="tx1"/>
                </a:solidFill>
                <a:effectLst/>
                <a:latin typeface="Helvetica"/>
              </a:rPr>
              <a:t>“We are not safe a </a:t>
            </a:r>
            <a:r>
              <a:rPr lang="en-US" sz="2800" b="1" i="0" dirty="0" smtClean="0">
                <a:solidFill>
                  <a:srgbClr val="0070C0"/>
                </a:solidFill>
                <a:effectLst/>
                <a:latin typeface="Helvetica"/>
              </a:rPr>
              <a:t>moment </a:t>
            </a:r>
            <a:r>
              <a:rPr lang="en-US" sz="2800" b="1" i="0" dirty="0" smtClean="0">
                <a:solidFill>
                  <a:srgbClr val="FF0000"/>
                </a:solidFill>
                <a:effectLst/>
                <a:latin typeface="Helvetica"/>
              </a:rPr>
              <a:t>unless guided and controlled by the Holy Spirit</a:t>
            </a:r>
            <a:r>
              <a:rPr lang="en-US" sz="2800" b="1" i="0" dirty="0" smtClean="0">
                <a:solidFill>
                  <a:schemeClr val="tx1"/>
                </a:solidFill>
                <a:effectLst/>
                <a:latin typeface="Helvetica"/>
              </a:rPr>
              <a:t>.”</a:t>
            </a:r>
            <a:r>
              <a:rPr lang="en-US" sz="2800" b="1" dirty="0">
                <a:solidFill>
                  <a:schemeClr val="tx1"/>
                </a:solidFill>
                <a:latin typeface="Helvetica"/>
              </a:rPr>
              <a:t> </a:t>
            </a:r>
            <a:r>
              <a:rPr lang="en-US" sz="2800" b="1" dirty="0" smtClean="0">
                <a:solidFill>
                  <a:schemeClr val="tx1"/>
                </a:solidFill>
                <a:latin typeface="Helvetica"/>
              </a:rPr>
              <a:t>Our High Calling,</a:t>
            </a:r>
          </a:p>
          <a:p>
            <a:pPr algn="ctr"/>
            <a:r>
              <a:rPr lang="en-US" sz="2800" b="1" dirty="0" smtClean="0">
                <a:solidFill>
                  <a:schemeClr val="tx1"/>
                </a:solidFill>
                <a:latin typeface="Helvetica"/>
              </a:rPr>
              <a:t>p.187 </a:t>
            </a:r>
            <a:endParaRPr lang="en-US" sz="2800" b="1" dirty="0"/>
          </a:p>
        </p:txBody>
      </p:sp>
      <p:sp>
        <p:nvSpPr>
          <p:cNvPr id="7" name="Rectangle 6"/>
          <p:cNvSpPr/>
          <p:nvPr/>
        </p:nvSpPr>
        <p:spPr>
          <a:xfrm>
            <a:off x="114300" y="4838700"/>
            <a:ext cx="8877300" cy="1815882"/>
          </a:xfrm>
          <a:prstGeom prst="rect">
            <a:avLst/>
          </a:prstGeom>
          <a:solidFill>
            <a:schemeClr val="lt1">
              <a:alpha val="95000"/>
            </a:schemeClr>
          </a:solidFill>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i="0" dirty="0" smtClean="0">
                <a:solidFill>
                  <a:schemeClr val="tx1"/>
                </a:solidFill>
                <a:effectLst/>
                <a:latin typeface="Helvetica"/>
              </a:rPr>
              <a:t>“There is not an</a:t>
            </a:r>
            <a:r>
              <a:rPr lang="en-US" sz="2800" b="1" i="0" dirty="0" smtClean="0">
                <a:solidFill>
                  <a:srgbClr val="00B050"/>
                </a:solidFill>
                <a:effectLst/>
                <a:latin typeface="Helvetica"/>
              </a:rPr>
              <a:t> impulse </a:t>
            </a:r>
            <a:r>
              <a:rPr lang="en-US" sz="2800" b="1" i="0" dirty="0" smtClean="0">
                <a:solidFill>
                  <a:schemeClr val="tx1"/>
                </a:solidFill>
                <a:effectLst/>
                <a:latin typeface="Helvetica"/>
              </a:rPr>
              <a:t>of our </a:t>
            </a:r>
            <a:r>
              <a:rPr lang="en-US" sz="2800" b="1" i="0" dirty="0" smtClean="0">
                <a:solidFill>
                  <a:srgbClr val="00B050"/>
                </a:solidFill>
                <a:effectLst/>
                <a:latin typeface="Helvetica"/>
              </a:rPr>
              <a:t>nature</a:t>
            </a:r>
            <a:r>
              <a:rPr lang="en-US" sz="2800" b="1" i="0" dirty="0" smtClean="0">
                <a:solidFill>
                  <a:schemeClr val="tx1"/>
                </a:solidFill>
                <a:effectLst/>
                <a:latin typeface="Helvetica"/>
              </a:rPr>
              <a:t>, not a </a:t>
            </a:r>
            <a:r>
              <a:rPr lang="en-US" sz="2800" b="1" i="0" dirty="0" smtClean="0">
                <a:solidFill>
                  <a:srgbClr val="00B050"/>
                </a:solidFill>
                <a:effectLst/>
                <a:latin typeface="Helvetica"/>
              </a:rPr>
              <a:t>faculty</a:t>
            </a:r>
            <a:r>
              <a:rPr lang="en-US" sz="2800" b="1" i="0" dirty="0" smtClean="0">
                <a:solidFill>
                  <a:schemeClr val="tx1"/>
                </a:solidFill>
                <a:effectLst/>
                <a:latin typeface="Helvetica"/>
              </a:rPr>
              <a:t> of the </a:t>
            </a:r>
            <a:r>
              <a:rPr lang="en-US" sz="2800" b="1" i="0" dirty="0" smtClean="0">
                <a:solidFill>
                  <a:srgbClr val="00B050"/>
                </a:solidFill>
                <a:effectLst/>
                <a:latin typeface="Helvetica"/>
              </a:rPr>
              <a:t>mind, </a:t>
            </a:r>
            <a:r>
              <a:rPr lang="en-US" sz="2800" b="1" i="0" dirty="0" smtClean="0">
                <a:solidFill>
                  <a:schemeClr val="tx1"/>
                </a:solidFill>
                <a:effectLst/>
                <a:latin typeface="Helvetica"/>
              </a:rPr>
              <a:t>or an </a:t>
            </a:r>
            <a:r>
              <a:rPr lang="en-US" sz="2800" b="1" i="0" dirty="0" smtClean="0">
                <a:solidFill>
                  <a:srgbClr val="00B050"/>
                </a:solidFill>
                <a:effectLst/>
                <a:latin typeface="Helvetica"/>
              </a:rPr>
              <a:t>inclination</a:t>
            </a:r>
            <a:r>
              <a:rPr lang="en-US" sz="2800" b="1" i="0" dirty="0" smtClean="0">
                <a:solidFill>
                  <a:schemeClr val="tx1"/>
                </a:solidFill>
                <a:effectLst/>
                <a:latin typeface="Helvetica"/>
              </a:rPr>
              <a:t> of the </a:t>
            </a:r>
            <a:r>
              <a:rPr lang="en-US" sz="2800" b="1" i="0" dirty="0" smtClean="0">
                <a:solidFill>
                  <a:srgbClr val="00B050"/>
                </a:solidFill>
                <a:effectLst/>
                <a:latin typeface="Helvetica"/>
              </a:rPr>
              <a:t>heart,</a:t>
            </a:r>
            <a:r>
              <a:rPr lang="en-US" sz="2800" b="1" i="0" dirty="0" smtClean="0">
                <a:solidFill>
                  <a:schemeClr val="tx1"/>
                </a:solidFill>
                <a:effectLst/>
                <a:latin typeface="Helvetica"/>
              </a:rPr>
              <a:t> but needs to be</a:t>
            </a:r>
            <a:r>
              <a:rPr lang="en-US" sz="2800" b="1" i="0" dirty="0" smtClean="0">
                <a:solidFill>
                  <a:srgbClr val="0070C0"/>
                </a:solidFill>
                <a:effectLst/>
                <a:latin typeface="Helvetica"/>
              </a:rPr>
              <a:t>, moment by moment</a:t>
            </a:r>
            <a:r>
              <a:rPr lang="en-US" sz="2800" b="1" i="0" dirty="0" smtClean="0">
                <a:solidFill>
                  <a:schemeClr val="tx1"/>
                </a:solidFill>
                <a:effectLst/>
                <a:latin typeface="Helvetica"/>
              </a:rPr>
              <a:t>, </a:t>
            </a:r>
            <a:r>
              <a:rPr lang="en-US" sz="2800" b="1" i="0" dirty="0" smtClean="0">
                <a:solidFill>
                  <a:srgbClr val="FF0000"/>
                </a:solidFill>
                <a:effectLst/>
                <a:latin typeface="Helvetica"/>
              </a:rPr>
              <a:t>under the control of the Spirit of God.”</a:t>
            </a:r>
            <a:r>
              <a:rPr lang="en-US" sz="2800" b="1" dirty="0">
                <a:solidFill>
                  <a:prstClr val="black"/>
                </a:solidFill>
                <a:latin typeface="Helvetica"/>
              </a:rPr>
              <a:t> PP 421 </a:t>
            </a:r>
            <a:endParaRPr lang="en-US" sz="2800" b="1" dirty="0"/>
          </a:p>
        </p:txBody>
      </p:sp>
    </p:spTree>
    <p:extLst>
      <p:ext uri="{BB962C8B-B14F-4D97-AF65-F5344CB8AC3E}">
        <p14:creationId xmlns:p14="http://schemas.microsoft.com/office/powerpoint/2010/main" val="8340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051"/>
                                        </p:tgtEl>
                                        <p:attrNameLst>
                                          <p:attrName>ppt_w</p:attrName>
                                        </p:attrNameLst>
                                      </p:cBhvr>
                                      <p:tavLst>
                                        <p:tav tm="0">
                                          <p:val>
                                            <p:strVal val="ppt_w"/>
                                          </p:val>
                                        </p:tav>
                                        <p:tav tm="100000">
                                          <p:val>
                                            <p:fltVal val="0"/>
                                          </p:val>
                                        </p:tav>
                                      </p:tavLst>
                                    </p:anim>
                                    <p:anim calcmode="lin" valueType="num">
                                      <p:cBhvr>
                                        <p:cTn id="49" dur="500"/>
                                        <p:tgtEl>
                                          <p:spTgt spid="2051"/>
                                        </p:tgtEl>
                                        <p:attrNameLst>
                                          <p:attrName>ppt_h</p:attrName>
                                        </p:attrNameLst>
                                      </p:cBhvr>
                                      <p:tavLst>
                                        <p:tav tm="0">
                                          <p:val>
                                            <p:strVal val="ppt_h"/>
                                          </p:val>
                                        </p:tav>
                                        <p:tav tm="100000">
                                          <p:val>
                                            <p:fltVal val="0"/>
                                          </p:val>
                                        </p:tav>
                                      </p:tavLst>
                                    </p:anim>
                                    <p:animEffect transition="out" filter="fade">
                                      <p:cBhvr>
                                        <p:cTn id="50" dur="500"/>
                                        <p:tgtEl>
                                          <p:spTgt spid="2051"/>
                                        </p:tgtEl>
                                      </p:cBhvr>
                                    </p:animEffect>
                                    <p:set>
                                      <p:cBhvr>
                                        <p:cTn id="51"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content-a-atl.xx.fbcdn.net/hphotos-xaf1/v/t1.0-9/1907437_10202904780004145_3369379583189216861_n.jpg?oh=9e6691d26f7c2892fa1449f3139345a6&amp;oe=54E699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38" y="1066800"/>
            <a:ext cx="8425923" cy="56172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1180"/>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i="0" dirty="0" smtClean="0">
                <a:solidFill>
                  <a:srgbClr val="141823"/>
                </a:solidFill>
                <a:effectLst/>
                <a:latin typeface="Helvetica"/>
              </a:rPr>
              <a:t>8T 46 “We need the breath of the divine life breathed unto us . . . . Floods of spiritual power are to be poured forth upon those prepared to receive it, ”</a:t>
            </a:r>
            <a:endParaRPr lang="en-US" sz="2800" b="1" dirty="0"/>
          </a:p>
        </p:txBody>
      </p:sp>
    </p:spTree>
    <p:extLst>
      <p:ext uri="{BB962C8B-B14F-4D97-AF65-F5344CB8AC3E}">
        <p14:creationId xmlns:p14="http://schemas.microsoft.com/office/powerpoint/2010/main" val="387527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bcdn-sphotos-e-a.akamaihd.net/hphotos-ak-xaf1/v/t1.0-9/10153712_1499142567006844_5296639921355980113_n.jpg?oh=e06ae5ab34c96698bbbfed84d6de26bd&amp;oe=54B82002&amp;__gda__=1421133493_92537df558691342a5d39d03dff39e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63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a-atl.xx.fbcdn.net/hphotos-xpa1/v/t1.0-9/10311020_1499142760340158_6582616585202042911_n.jpg?oh=3431b170545686656eee5f5149726409&amp;oe=54F82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15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content-a-atl.xx.fbcdn.net/hphotos-xpa1/v/t1.0-9/10407963_1499143007006800_5711650476675624396_n.jpg?oh=dbc989459a6b3ff20841cbafc3e2fac5&amp;oe=54E54C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98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ntonio Bernard\usb\Photos\chris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351508"/>
            <a:ext cx="5334000" cy="3046988"/>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endParaRPr lang="en-US" sz="2400" b="1" dirty="0" smtClean="0">
              <a:solidFill>
                <a:srgbClr val="FFFF00"/>
              </a:solidFill>
              <a:latin typeface="Helvetica"/>
            </a:endParaRPr>
          </a:p>
          <a:p>
            <a:r>
              <a:rPr lang="en-US" sz="2400" b="1" dirty="0" smtClean="0">
                <a:solidFill>
                  <a:srgbClr val="FFFF00"/>
                </a:solidFill>
                <a:latin typeface="Helvetica"/>
              </a:rPr>
              <a:t>Isaiah 52:1 Awake, awake; </a:t>
            </a:r>
            <a:r>
              <a:rPr lang="en-US" sz="2400" b="1" dirty="0" smtClean="0">
                <a:solidFill>
                  <a:srgbClr val="00B0F0"/>
                </a:solidFill>
                <a:latin typeface="Helvetica"/>
              </a:rPr>
              <a:t>put on thy strength,</a:t>
            </a:r>
            <a:r>
              <a:rPr lang="en-US" sz="2400" b="1" dirty="0" smtClean="0">
                <a:solidFill>
                  <a:srgbClr val="FFFF00"/>
                </a:solidFill>
                <a:latin typeface="Helvetica"/>
              </a:rPr>
              <a:t> O Zion; </a:t>
            </a:r>
            <a:r>
              <a:rPr lang="en-US" sz="2400" b="1" dirty="0" smtClean="0">
                <a:solidFill>
                  <a:srgbClr val="00B0F0"/>
                </a:solidFill>
                <a:latin typeface="Helvetica"/>
              </a:rPr>
              <a:t>put on thy beautiful garments, </a:t>
            </a:r>
            <a:r>
              <a:rPr lang="en-US" sz="2400" b="1" dirty="0" smtClean="0">
                <a:solidFill>
                  <a:srgbClr val="FFFF00"/>
                </a:solidFill>
                <a:latin typeface="Helvetica"/>
              </a:rPr>
              <a:t>O Jerusalem, the holy city: for henceforth there shall no more come into thee the uncircumcised and the unclean</a:t>
            </a:r>
            <a:r>
              <a:rPr lang="en-US" sz="2400" b="1" dirty="0">
                <a:solidFill>
                  <a:srgbClr val="FFFF00"/>
                </a:solidFill>
                <a:latin typeface="Helvetica"/>
              </a:rPr>
              <a:t/>
            </a:r>
            <a:br>
              <a:rPr lang="en-US" sz="2400" b="1" dirty="0">
                <a:solidFill>
                  <a:srgbClr val="FFFF00"/>
                </a:solidFill>
                <a:latin typeface="Helvetica"/>
              </a:rPr>
            </a:br>
            <a:endParaRPr lang="en-US" sz="2400" b="1" dirty="0">
              <a:solidFill>
                <a:srgbClr val="FFFF00"/>
              </a:solidFill>
              <a:latin typeface="Helvetica"/>
            </a:endParaRPr>
          </a:p>
        </p:txBody>
      </p:sp>
    </p:spTree>
    <p:extLst>
      <p:ext uri="{BB962C8B-B14F-4D97-AF65-F5344CB8AC3E}">
        <p14:creationId xmlns:p14="http://schemas.microsoft.com/office/powerpoint/2010/main" val="2860929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news.bbcimg.co.uk/media/images/72483000/jpg/_72483466_clockthinkstock.jpg"/>
          <p:cNvPicPr>
            <a:picLocks noChangeAspect="1" noChangeArrowheads="1"/>
          </p:cNvPicPr>
          <p:nvPr/>
        </p:nvPicPr>
        <p:blipFill rotWithShape="1">
          <a:blip r:embed="rId2">
            <a:extLst>
              <a:ext uri="{28A0092B-C50C-407E-A947-70E740481C1C}">
                <a14:useLocalDpi xmlns:a14="http://schemas.microsoft.com/office/drawing/2010/main" val="0"/>
              </a:ext>
            </a:extLst>
          </a:blip>
          <a:srcRect r="54039"/>
          <a:stretch/>
        </p:blipFill>
        <p:spPr bwMode="auto">
          <a:xfrm>
            <a:off x="0" y="0"/>
            <a:ext cx="510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3500" y="243512"/>
            <a:ext cx="4000500" cy="6370975"/>
          </a:xfrm>
          <a:prstGeom prst="rect">
            <a:avLst/>
          </a:prstGeom>
        </p:spPr>
        <p:txBody>
          <a:bodyPr wrap="square">
            <a:spAutoFit/>
          </a:bodyPr>
          <a:lstStyle/>
          <a:p>
            <a:pPr lvl="0" algn="ctr"/>
            <a:r>
              <a:rPr lang="en-US" sz="2400" dirty="0">
                <a:solidFill>
                  <a:srgbClr val="141823"/>
                </a:solidFill>
                <a:latin typeface="Helvetica"/>
              </a:rPr>
              <a:t>Romans </a:t>
            </a:r>
            <a:r>
              <a:rPr lang="en-US" sz="2400" dirty="0" smtClean="0">
                <a:solidFill>
                  <a:srgbClr val="141823"/>
                </a:solidFill>
                <a:latin typeface="Helvetica"/>
              </a:rPr>
              <a:t>13:12,14 </a:t>
            </a:r>
            <a:r>
              <a:rPr lang="en-US" sz="2400" dirty="0">
                <a:solidFill>
                  <a:srgbClr val="141823"/>
                </a:solidFill>
                <a:latin typeface="Helvetica"/>
              </a:rPr>
              <a:t>The night is far spent, the day is at hand: let us therefore cast off the works of darkness, and </a:t>
            </a:r>
            <a:r>
              <a:rPr lang="en-US" sz="2400" b="1" dirty="0">
                <a:solidFill>
                  <a:srgbClr val="0070C0"/>
                </a:solidFill>
                <a:latin typeface="Helvetica"/>
              </a:rPr>
              <a:t>let us put on the </a:t>
            </a:r>
            <a:r>
              <a:rPr lang="en-US" sz="2400" b="1" dirty="0" err="1">
                <a:solidFill>
                  <a:srgbClr val="0070C0"/>
                </a:solidFill>
                <a:latin typeface="Helvetica"/>
              </a:rPr>
              <a:t>armour</a:t>
            </a:r>
            <a:r>
              <a:rPr lang="en-US" sz="2400" b="1" dirty="0">
                <a:solidFill>
                  <a:srgbClr val="0070C0"/>
                </a:solidFill>
                <a:latin typeface="Helvetica"/>
              </a:rPr>
              <a:t> of </a:t>
            </a:r>
            <a:r>
              <a:rPr lang="en-US" sz="2400" b="1" dirty="0" err="1" smtClean="0">
                <a:solidFill>
                  <a:srgbClr val="0070C0"/>
                </a:solidFill>
                <a:latin typeface="Helvetica"/>
              </a:rPr>
              <a:t>light.But</a:t>
            </a:r>
            <a:r>
              <a:rPr lang="en-US" sz="2400" b="1" dirty="0" smtClean="0">
                <a:solidFill>
                  <a:srgbClr val="0070C0"/>
                </a:solidFill>
                <a:latin typeface="Helvetica"/>
              </a:rPr>
              <a:t> </a:t>
            </a:r>
            <a:r>
              <a:rPr lang="en-US" sz="2400" b="1" dirty="0">
                <a:solidFill>
                  <a:srgbClr val="0070C0"/>
                </a:solidFill>
                <a:latin typeface="Helvetica"/>
              </a:rPr>
              <a:t>put ye on the Lord Jesus Christ</a:t>
            </a:r>
            <a:r>
              <a:rPr lang="en-US" sz="2400" dirty="0">
                <a:solidFill>
                  <a:srgbClr val="141823"/>
                </a:solidFill>
                <a:latin typeface="Helvetica"/>
              </a:rPr>
              <a:t>, and make not provision for the flesh, to </a:t>
            </a:r>
            <a:r>
              <a:rPr lang="en-US" sz="2400" dirty="0" err="1">
                <a:solidFill>
                  <a:srgbClr val="141823"/>
                </a:solidFill>
                <a:latin typeface="Helvetica"/>
              </a:rPr>
              <a:t>fulfil</a:t>
            </a:r>
            <a:r>
              <a:rPr lang="en-US" sz="2400" dirty="0">
                <a:solidFill>
                  <a:srgbClr val="141823"/>
                </a:solidFill>
                <a:latin typeface="Helvetica"/>
              </a:rPr>
              <a:t> the lusts thereof</a:t>
            </a:r>
          </a:p>
          <a:p>
            <a:pPr lvl="0" algn="ctr"/>
            <a:endParaRPr lang="en-US" sz="2400" dirty="0" smtClean="0">
              <a:solidFill>
                <a:srgbClr val="141823"/>
              </a:solidFill>
              <a:latin typeface="Helvetica"/>
            </a:endParaRPr>
          </a:p>
          <a:p>
            <a:pPr lvl="0" algn="ctr"/>
            <a:r>
              <a:rPr lang="en-US" sz="2400" dirty="0" smtClean="0">
                <a:solidFill>
                  <a:srgbClr val="141823"/>
                </a:solidFill>
                <a:latin typeface="Helvetica"/>
              </a:rPr>
              <a:t>1 </a:t>
            </a:r>
            <a:r>
              <a:rPr lang="en-US" sz="2400" dirty="0">
                <a:solidFill>
                  <a:srgbClr val="141823"/>
                </a:solidFill>
                <a:latin typeface="Helvetica"/>
              </a:rPr>
              <a:t>Thessalonians 5:8 But let us, who are of the day, be sober, </a:t>
            </a:r>
            <a:r>
              <a:rPr lang="en-US" sz="2400" b="1" dirty="0">
                <a:solidFill>
                  <a:srgbClr val="FF0000"/>
                </a:solidFill>
                <a:latin typeface="Helvetica"/>
              </a:rPr>
              <a:t>putting on the breastplate of faith and love; </a:t>
            </a:r>
            <a:r>
              <a:rPr lang="en-US" sz="2400" dirty="0">
                <a:solidFill>
                  <a:srgbClr val="141823"/>
                </a:solidFill>
                <a:latin typeface="Helvetica"/>
              </a:rPr>
              <a:t>and for an helmet, the hope of salvation.</a:t>
            </a:r>
          </a:p>
        </p:txBody>
      </p:sp>
    </p:spTree>
    <p:extLst>
      <p:ext uri="{BB962C8B-B14F-4D97-AF65-F5344CB8AC3E}">
        <p14:creationId xmlns:p14="http://schemas.microsoft.com/office/powerpoint/2010/main" val="418004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ntonio Bernard\usb\Photos\chris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774442"/>
            <a:ext cx="5391150" cy="5016758"/>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endParaRPr lang="en-US" sz="2000" b="1" i="0" dirty="0" smtClean="0">
              <a:solidFill>
                <a:srgbClr val="FFFF00"/>
              </a:solidFill>
              <a:effectLst/>
              <a:latin typeface="Helvetica"/>
            </a:endParaRPr>
          </a:p>
          <a:p>
            <a:r>
              <a:rPr lang="en-US" sz="2000" b="1" i="0" dirty="0" smtClean="0">
                <a:solidFill>
                  <a:srgbClr val="FFFF00"/>
                </a:solidFill>
                <a:effectLst/>
                <a:latin typeface="Helvetica"/>
              </a:rPr>
              <a:t>Isaiah 61:3 To appoint unto them that mourn in Zion, to give unto them beauty for ashes, the oil of joy for mourning, </a:t>
            </a:r>
            <a:r>
              <a:rPr lang="en-US" sz="2000" b="1" i="0" dirty="0" smtClean="0">
                <a:solidFill>
                  <a:srgbClr val="00B0F0"/>
                </a:solidFill>
                <a:effectLst/>
                <a:latin typeface="Helvetica"/>
              </a:rPr>
              <a:t>the garment of praise for the spirit of heaviness; that they might be called trees of righteousness, the planting of the LORD, that he might be glorified.</a:t>
            </a:r>
          </a:p>
          <a:p>
            <a:endParaRPr lang="en-US" sz="2000" b="1" i="0" dirty="0" smtClean="0">
              <a:solidFill>
                <a:srgbClr val="FFFF00"/>
              </a:solidFill>
              <a:effectLst/>
              <a:latin typeface="Helvetica"/>
            </a:endParaRPr>
          </a:p>
          <a:p>
            <a:r>
              <a:rPr lang="en-US" sz="2000" b="1" i="0" dirty="0" smtClean="0">
                <a:solidFill>
                  <a:srgbClr val="FFFF00"/>
                </a:solidFill>
                <a:effectLst/>
                <a:latin typeface="Helvetica"/>
              </a:rPr>
              <a:t>Isaiah 63:10 I will greatly rejoice in the LORD, my soul shall be joyful in my God; </a:t>
            </a:r>
            <a:r>
              <a:rPr lang="en-US" sz="2000" b="1" i="0" dirty="0" smtClean="0">
                <a:solidFill>
                  <a:srgbClr val="00B0F0"/>
                </a:solidFill>
                <a:effectLst/>
                <a:latin typeface="Helvetica"/>
              </a:rPr>
              <a:t>for he hath clothed me with the garments of salvation, he hath covered me with the robe of righteousness, </a:t>
            </a:r>
            <a:r>
              <a:rPr lang="en-US" sz="2000" b="1" i="0" dirty="0" smtClean="0">
                <a:solidFill>
                  <a:srgbClr val="FFFF00"/>
                </a:solidFill>
                <a:effectLst/>
                <a:latin typeface="Helvetica"/>
              </a:rPr>
              <a:t>as a bridegroom </a:t>
            </a:r>
            <a:r>
              <a:rPr lang="en-US" sz="2000" b="1" i="0" dirty="0" err="1" smtClean="0">
                <a:solidFill>
                  <a:srgbClr val="FFFF00"/>
                </a:solidFill>
                <a:effectLst/>
                <a:latin typeface="Helvetica"/>
              </a:rPr>
              <a:t>decketh</a:t>
            </a:r>
            <a:r>
              <a:rPr lang="en-US" sz="2000" b="1" i="0" dirty="0" smtClean="0">
                <a:solidFill>
                  <a:srgbClr val="FFFF00"/>
                </a:solidFill>
                <a:effectLst/>
                <a:latin typeface="Helvetica"/>
              </a:rPr>
              <a:t> himself with ornaments, and as a bride </a:t>
            </a:r>
            <a:r>
              <a:rPr lang="en-US" sz="2000" b="1" i="0" dirty="0" err="1" smtClean="0">
                <a:solidFill>
                  <a:srgbClr val="FFFF00"/>
                </a:solidFill>
                <a:effectLst/>
                <a:latin typeface="Helvetica"/>
              </a:rPr>
              <a:t>adorneth</a:t>
            </a:r>
            <a:r>
              <a:rPr lang="en-US" sz="2000" b="1" i="0" dirty="0" smtClean="0">
                <a:solidFill>
                  <a:srgbClr val="FFFF00"/>
                </a:solidFill>
                <a:effectLst/>
                <a:latin typeface="Helvetica"/>
              </a:rPr>
              <a:t> herself with her jewels.</a:t>
            </a:r>
          </a:p>
        </p:txBody>
      </p:sp>
    </p:spTree>
    <p:extLst>
      <p:ext uri="{BB962C8B-B14F-4D97-AF65-F5344CB8AC3E}">
        <p14:creationId xmlns:p14="http://schemas.microsoft.com/office/powerpoint/2010/main" val="158754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bcdn-sphotos-g-a.akamaihd.net/hphotos-ak-xpa1/v/t1.0-9/524131_1499143233673444_7311989853364715557_n.jpg?oh=3d6df209c81309f8d9a6bc54d44edd91&amp;oe=54BAFE91&amp;__gda__=1421298348_dc0f26e206ca7be139fa92612cf8cb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8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ntonio Bernard\usb\Photos\chris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650" y="474345"/>
            <a:ext cx="4953000" cy="5632311"/>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rgbClr val="FFFF00"/>
                </a:solidFill>
                <a:latin typeface="Helvetica"/>
              </a:rPr>
              <a:t>22c and shoes on his feet:</a:t>
            </a:r>
            <a:br>
              <a:rPr lang="en-US" b="1" dirty="0" smtClean="0">
                <a:solidFill>
                  <a:srgbClr val="FFFF00"/>
                </a:solidFill>
                <a:latin typeface="Helvetica"/>
              </a:rPr>
            </a:br>
            <a:r>
              <a:rPr lang="en-US" b="1" dirty="0" smtClean="0">
                <a:solidFill>
                  <a:srgbClr val="FFFF00"/>
                </a:solidFill>
                <a:latin typeface="Helvetica"/>
              </a:rPr>
              <a:t/>
            </a:r>
            <a:br>
              <a:rPr lang="en-US" b="1" dirty="0" smtClean="0">
                <a:solidFill>
                  <a:srgbClr val="FFFF00"/>
                </a:solidFill>
                <a:latin typeface="Helvetica"/>
              </a:rPr>
            </a:br>
            <a:r>
              <a:rPr lang="en-US" b="1" dirty="0" smtClean="0">
                <a:solidFill>
                  <a:srgbClr val="FFFF00"/>
                </a:solidFill>
                <a:latin typeface="Helvetica"/>
              </a:rPr>
              <a:t>Isaiah 52:7 How beautiful upon the mountains are the </a:t>
            </a:r>
            <a:r>
              <a:rPr lang="en-US" b="1" dirty="0" smtClean="0">
                <a:solidFill>
                  <a:srgbClr val="00B0F0"/>
                </a:solidFill>
                <a:latin typeface="Helvetica"/>
              </a:rPr>
              <a:t>feet of him </a:t>
            </a:r>
            <a:r>
              <a:rPr lang="en-US" b="1" dirty="0" smtClean="0">
                <a:solidFill>
                  <a:srgbClr val="FFFF00"/>
                </a:solidFill>
                <a:latin typeface="Helvetica"/>
              </a:rPr>
              <a:t>that </a:t>
            </a:r>
            <a:r>
              <a:rPr lang="en-US" b="1" dirty="0" err="1" smtClean="0">
                <a:solidFill>
                  <a:srgbClr val="FFFF00"/>
                </a:solidFill>
                <a:latin typeface="Helvetica"/>
              </a:rPr>
              <a:t>bringeth</a:t>
            </a:r>
            <a:r>
              <a:rPr lang="en-US" b="1" dirty="0" smtClean="0">
                <a:solidFill>
                  <a:srgbClr val="FFFF00"/>
                </a:solidFill>
                <a:latin typeface="Helvetica"/>
              </a:rPr>
              <a:t> good tidings, that </a:t>
            </a:r>
            <a:r>
              <a:rPr lang="en-US" b="1" dirty="0" err="1" smtClean="0">
                <a:solidFill>
                  <a:srgbClr val="00B0F0"/>
                </a:solidFill>
                <a:latin typeface="Helvetica"/>
              </a:rPr>
              <a:t>publisheth</a:t>
            </a:r>
            <a:r>
              <a:rPr lang="en-US" b="1" dirty="0" smtClean="0">
                <a:solidFill>
                  <a:srgbClr val="FFFF00"/>
                </a:solidFill>
                <a:latin typeface="Helvetica"/>
              </a:rPr>
              <a:t> peace; that </a:t>
            </a:r>
            <a:r>
              <a:rPr lang="en-US" b="1" dirty="0" err="1" smtClean="0">
                <a:solidFill>
                  <a:srgbClr val="FFFF00"/>
                </a:solidFill>
                <a:latin typeface="Helvetica"/>
              </a:rPr>
              <a:t>bringeth</a:t>
            </a:r>
            <a:r>
              <a:rPr lang="en-US" b="1" dirty="0" smtClean="0">
                <a:solidFill>
                  <a:srgbClr val="FFFF00"/>
                </a:solidFill>
                <a:latin typeface="Helvetica"/>
              </a:rPr>
              <a:t> good tidings of good, that </a:t>
            </a:r>
            <a:r>
              <a:rPr lang="en-US" b="1" dirty="0" err="1" smtClean="0">
                <a:solidFill>
                  <a:srgbClr val="FFFF00"/>
                </a:solidFill>
                <a:latin typeface="Helvetica"/>
              </a:rPr>
              <a:t>publisheth</a:t>
            </a:r>
            <a:r>
              <a:rPr lang="en-US" b="1" dirty="0" smtClean="0">
                <a:solidFill>
                  <a:srgbClr val="FFFF00"/>
                </a:solidFill>
                <a:latin typeface="Helvetica"/>
              </a:rPr>
              <a:t> salvation; that </a:t>
            </a:r>
            <a:r>
              <a:rPr lang="en-US" b="1" dirty="0" err="1" smtClean="0">
                <a:solidFill>
                  <a:srgbClr val="FFFF00"/>
                </a:solidFill>
                <a:latin typeface="Helvetica"/>
              </a:rPr>
              <a:t>saith</a:t>
            </a:r>
            <a:r>
              <a:rPr lang="en-US" b="1" dirty="0" smtClean="0">
                <a:solidFill>
                  <a:srgbClr val="FFFF00"/>
                </a:solidFill>
                <a:latin typeface="Helvetica"/>
              </a:rPr>
              <a:t> unto Zion, Thy God </a:t>
            </a:r>
            <a:r>
              <a:rPr lang="en-US" b="1" dirty="0" err="1" smtClean="0">
                <a:solidFill>
                  <a:srgbClr val="FFFF00"/>
                </a:solidFill>
                <a:latin typeface="Helvetica"/>
              </a:rPr>
              <a:t>reigneth</a:t>
            </a:r>
            <a:r>
              <a:rPr lang="en-US" b="1" dirty="0" smtClean="0">
                <a:solidFill>
                  <a:srgbClr val="FFFF00"/>
                </a:solidFill>
                <a:latin typeface="Helvetica"/>
              </a:rPr>
              <a:t>!</a:t>
            </a:r>
            <a:br>
              <a:rPr lang="en-US" b="1" dirty="0" smtClean="0">
                <a:solidFill>
                  <a:srgbClr val="FFFF00"/>
                </a:solidFill>
                <a:latin typeface="Helvetica"/>
              </a:rPr>
            </a:br>
            <a:endParaRPr lang="en-US" b="1" dirty="0" smtClean="0">
              <a:solidFill>
                <a:srgbClr val="FFFF00"/>
              </a:solidFill>
              <a:latin typeface="Helvetica"/>
            </a:endParaRPr>
          </a:p>
          <a:p>
            <a:r>
              <a:rPr lang="en-US" b="1" dirty="0" smtClean="0">
                <a:solidFill>
                  <a:srgbClr val="FFFF00"/>
                </a:solidFill>
                <a:latin typeface="Helvetica"/>
              </a:rPr>
              <a:t>Genesis 41:43 And he made him to ride in the second chariot which he had;</a:t>
            </a:r>
            <a:br>
              <a:rPr lang="en-US" b="1" dirty="0" smtClean="0">
                <a:solidFill>
                  <a:srgbClr val="FFFF00"/>
                </a:solidFill>
                <a:latin typeface="Helvetica"/>
              </a:rPr>
            </a:br>
            <a:r>
              <a:rPr lang="en-US" b="1" dirty="0" smtClean="0">
                <a:solidFill>
                  <a:srgbClr val="FFFF00"/>
                </a:solidFill>
                <a:latin typeface="Helvetica"/>
              </a:rPr>
              <a:t/>
            </a:r>
            <a:br>
              <a:rPr lang="en-US" b="1" dirty="0" smtClean="0">
                <a:solidFill>
                  <a:srgbClr val="FFFF00"/>
                </a:solidFill>
                <a:latin typeface="Helvetica"/>
              </a:rPr>
            </a:br>
            <a:r>
              <a:rPr lang="en-US" b="1" dirty="0" smtClean="0">
                <a:solidFill>
                  <a:srgbClr val="FFFF00"/>
                </a:solidFill>
                <a:latin typeface="Helvetica"/>
              </a:rPr>
              <a:t>Esther 8:13 The copy of the writing for a commandment to be given in every province </a:t>
            </a:r>
            <a:r>
              <a:rPr lang="en-US" b="1" dirty="0" smtClean="0">
                <a:solidFill>
                  <a:srgbClr val="00B0F0"/>
                </a:solidFill>
                <a:latin typeface="Helvetica"/>
              </a:rPr>
              <a:t>was published unto all people</a:t>
            </a:r>
            <a:r>
              <a:rPr lang="en-US" b="1" dirty="0" smtClean="0">
                <a:solidFill>
                  <a:srgbClr val="FFFF00"/>
                </a:solidFill>
                <a:latin typeface="Helvetica"/>
              </a:rPr>
              <a:t>, ...</a:t>
            </a:r>
            <a:br>
              <a:rPr lang="en-US" b="1" dirty="0" smtClean="0">
                <a:solidFill>
                  <a:srgbClr val="FFFF00"/>
                </a:solidFill>
                <a:latin typeface="Helvetica"/>
              </a:rPr>
            </a:br>
            <a:r>
              <a:rPr lang="en-US" b="1" dirty="0" smtClean="0">
                <a:solidFill>
                  <a:srgbClr val="FFFF00"/>
                </a:solidFill>
                <a:latin typeface="Helvetica"/>
              </a:rPr>
              <a:t>14 So the posts that rode upon mules and camels went out, being hastened and pressed on by the king's commandment. And the decree was given at </a:t>
            </a:r>
            <a:r>
              <a:rPr lang="en-US" b="1" dirty="0" err="1" smtClean="0">
                <a:solidFill>
                  <a:srgbClr val="FFFF00"/>
                </a:solidFill>
                <a:latin typeface="Helvetica"/>
              </a:rPr>
              <a:t>Shushan</a:t>
            </a:r>
            <a:r>
              <a:rPr lang="en-US" b="1" dirty="0" smtClean="0">
                <a:solidFill>
                  <a:srgbClr val="FFFF00"/>
                </a:solidFill>
                <a:latin typeface="Helvetica"/>
              </a:rPr>
              <a:t> the palace.</a:t>
            </a:r>
          </a:p>
        </p:txBody>
      </p:sp>
    </p:spTree>
    <p:extLst>
      <p:ext uri="{BB962C8B-B14F-4D97-AF65-F5344CB8AC3E}">
        <p14:creationId xmlns:p14="http://schemas.microsoft.com/office/powerpoint/2010/main" val="272350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umblr.com/photo/1280/knowgodknowlove/222151606/1/tumblr_ks1gkkyWrg1qzf1qt"/>
          <p:cNvPicPr>
            <a:picLocks noChangeAspect="1" noChangeArrowheads="1"/>
          </p:cNvPicPr>
          <p:nvPr/>
        </p:nvPicPr>
        <p:blipFill rotWithShape="1">
          <a:blip r:embed="rId2">
            <a:extLst>
              <a:ext uri="{28A0092B-C50C-407E-A947-70E740481C1C}">
                <a14:useLocalDpi xmlns:a14="http://schemas.microsoft.com/office/drawing/2010/main" val="0"/>
              </a:ext>
            </a:extLst>
          </a:blip>
          <a:srcRect t="5987"/>
          <a:stretch/>
        </p:blipFill>
        <p:spPr bwMode="auto">
          <a:xfrm>
            <a:off x="0" y="0"/>
            <a:ext cx="9144000" cy="68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94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ntonio Bernard\usb\Photos\chris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650" y="751344"/>
            <a:ext cx="4953000" cy="5355312"/>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rgbClr val="FFFF00"/>
                </a:solidFill>
                <a:latin typeface="Helvetica"/>
              </a:rPr>
              <a:t>Ephesians 6:15 And your </a:t>
            </a:r>
            <a:r>
              <a:rPr lang="en-US" b="1" dirty="0" smtClean="0">
                <a:solidFill>
                  <a:srgbClr val="00B0F0"/>
                </a:solidFill>
                <a:latin typeface="Helvetica"/>
              </a:rPr>
              <a:t>feet</a:t>
            </a:r>
            <a:r>
              <a:rPr lang="en-US" b="1" dirty="0" smtClean="0">
                <a:solidFill>
                  <a:srgbClr val="FFFF00"/>
                </a:solidFill>
                <a:latin typeface="Helvetica"/>
              </a:rPr>
              <a:t> shod with the preparation of the </a:t>
            </a:r>
            <a:r>
              <a:rPr lang="en-US" b="1" dirty="0" smtClean="0">
                <a:solidFill>
                  <a:srgbClr val="00B0F0"/>
                </a:solidFill>
                <a:latin typeface="Helvetica"/>
              </a:rPr>
              <a:t>gospel of peace</a:t>
            </a:r>
            <a:r>
              <a:rPr lang="en-US" b="1" dirty="0" smtClean="0">
                <a:solidFill>
                  <a:srgbClr val="FFFF00"/>
                </a:solidFill>
                <a:latin typeface="Helvetica"/>
              </a:rPr>
              <a:t>;</a:t>
            </a:r>
            <a:br>
              <a:rPr lang="en-US" b="1" dirty="0" smtClean="0">
                <a:solidFill>
                  <a:srgbClr val="FFFF00"/>
                </a:solidFill>
                <a:latin typeface="Helvetica"/>
              </a:rPr>
            </a:br>
            <a:r>
              <a:rPr lang="en-US" b="1" dirty="0" smtClean="0">
                <a:solidFill>
                  <a:srgbClr val="FFFF00"/>
                </a:solidFill>
                <a:latin typeface="Helvetica"/>
              </a:rPr>
              <a:t/>
            </a:r>
            <a:br>
              <a:rPr lang="en-US" b="1" dirty="0" smtClean="0">
                <a:solidFill>
                  <a:srgbClr val="FFFF00"/>
                </a:solidFill>
                <a:latin typeface="Helvetica"/>
              </a:rPr>
            </a:br>
            <a:r>
              <a:rPr lang="en-US" b="1" dirty="0" smtClean="0">
                <a:solidFill>
                  <a:srgbClr val="FFFF00"/>
                </a:solidFill>
                <a:latin typeface="Helvetica"/>
              </a:rPr>
              <a:t>Revelation 14:6 And I saw another angel fly in the midst of heaven, having the </a:t>
            </a:r>
            <a:r>
              <a:rPr lang="en-US" b="1" dirty="0" smtClean="0">
                <a:solidFill>
                  <a:srgbClr val="00B0F0"/>
                </a:solidFill>
                <a:latin typeface="Helvetica"/>
              </a:rPr>
              <a:t>everlasting gospel </a:t>
            </a:r>
            <a:r>
              <a:rPr lang="en-US" b="1" dirty="0" smtClean="0">
                <a:solidFill>
                  <a:srgbClr val="FFFF00"/>
                </a:solidFill>
                <a:latin typeface="Helvetica"/>
              </a:rPr>
              <a:t>to preach unto them that dwell on the earth, and to every nation, and kindred, and tongue, and people,</a:t>
            </a:r>
            <a:br>
              <a:rPr lang="en-US" b="1" dirty="0" smtClean="0">
                <a:solidFill>
                  <a:srgbClr val="FFFF00"/>
                </a:solidFill>
                <a:latin typeface="Helvetica"/>
              </a:rPr>
            </a:br>
            <a:r>
              <a:rPr lang="en-US" b="1" dirty="0" smtClean="0">
                <a:solidFill>
                  <a:srgbClr val="FFFF00"/>
                </a:solidFill>
                <a:latin typeface="Helvetica"/>
              </a:rPr>
              <a:t>7 Saying with a loud voice, Fear God, and give glory to him; for the hour of his judgment is come: and worship him that made heaven, and earth, and the sea, and the fountains of waters.</a:t>
            </a:r>
            <a:br>
              <a:rPr lang="en-US" b="1" dirty="0" smtClean="0">
                <a:solidFill>
                  <a:srgbClr val="FFFF00"/>
                </a:solidFill>
                <a:latin typeface="Helvetica"/>
              </a:rPr>
            </a:br>
            <a:r>
              <a:rPr lang="en-US" b="1" dirty="0" smtClean="0">
                <a:solidFill>
                  <a:srgbClr val="FFFF00"/>
                </a:solidFill>
                <a:latin typeface="Helvetica"/>
              </a:rPr>
              <a:t/>
            </a:r>
            <a:br>
              <a:rPr lang="en-US" b="1" dirty="0" smtClean="0">
                <a:solidFill>
                  <a:srgbClr val="FFFF00"/>
                </a:solidFill>
                <a:latin typeface="Helvetica"/>
              </a:rPr>
            </a:br>
            <a:r>
              <a:rPr lang="en-US" b="1" dirty="0" smtClean="0">
                <a:solidFill>
                  <a:srgbClr val="FFFF00"/>
                </a:solidFill>
                <a:latin typeface="Helvetica"/>
              </a:rPr>
              <a:t>Romans 10:15 And how shall they preach, except they be sent? as it is written, How beautiful are the feet of them that preach the gospel of peace, and bring glad tidings of good things!</a:t>
            </a:r>
          </a:p>
        </p:txBody>
      </p:sp>
    </p:spTree>
    <p:extLst>
      <p:ext uri="{BB962C8B-B14F-4D97-AF65-F5344CB8AC3E}">
        <p14:creationId xmlns:p14="http://schemas.microsoft.com/office/powerpoint/2010/main" val="3799251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content-b-atl.xx.fbcdn.net/hphotos-xfp1/v/t1.0-9/1959356_1499143430340091_6136509159641540373_n.jpg?oh=34036a5975b2ab5d463decc3cd8b9dc6&amp;oe=54E318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2078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content-b-atl.xx.fbcdn.net/hphotos-xfp1/v/t1.0-9/1920299_1499143537006747_881451652667909708_n.jpg?oh=5c47d628352ab25babb19cb15bed02f1&amp;oe=54F21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4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content-b-atl.xx.fbcdn.net/hphotos-xpa1/v/t1.0-9/63392_1499143680340066_800789895076241809_n.jpg?oh=6a136733a0c4df8b1e1409f7ad0541b9&amp;oe=54E45B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3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fbcdn-sphotos-f-a.akamaihd.net/hphotos-ak-xfp1/v/t1.0-9/10616062_10202614280661843_5406448133612733520_n.jpg?oh=0b2cf1060989f4b657e0cfc53499663c&amp;oe=54EE3FA9&amp;__gda__=1420666316_762755517bfc195962c55779b0e4f9f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6000" contrast="-7000"/>
                    </a14:imgEffect>
                  </a14:imgLayer>
                </a14:imgProps>
              </a:ex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733800"/>
            <a:ext cx="8534400" cy="2677656"/>
          </a:xfrm>
          <a:prstGeom prst="rect">
            <a:avLst/>
          </a:prstGeom>
          <a:solidFill>
            <a:schemeClr val="tx1">
              <a:lumMod val="95000"/>
              <a:lumOff val="5000"/>
              <a:alpha val="7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smtClean="0">
                <a:solidFill>
                  <a:srgbClr val="FFFF00"/>
                </a:solidFill>
              </a:rPr>
              <a:t>The youth especially stumble over this phrase, </a:t>
            </a:r>
            <a:r>
              <a:rPr lang="en-US" sz="2800" b="1" dirty="0" smtClean="0">
                <a:solidFill>
                  <a:srgbClr val="00B0F0"/>
                </a:solidFill>
              </a:rPr>
              <a:t>"a new heart." </a:t>
            </a:r>
            <a:r>
              <a:rPr lang="en-US" sz="2800" b="1" u="sng" dirty="0" smtClean="0">
                <a:solidFill>
                  <a:schemeClr val="bg1"/>
                </a:solidFill>
                <a:effectLst>
                  <a:glow rad="101600">
                    <a:srgbClr val="FF0000">
                      <a:alpha val="60000"/>
                    </a:srgbClr>
                  </a:glow>
                </a:effectLst>
              </a:rPr>
              <a:t>They do not know what it means. They look for a special change to take place in their feelings. This they term conversion. </a:t>
            </a:r>
            <a:r>
              <a:rPr lang="en-US" sz="2800" b="1" dirty="0" smtClean="0">
                <a:solidFill>
                  <a:srgbClr val="FFFF00"/>
                </a:solidFill>
              </a:rPr>
              <a:t>Over this error thousands have stumbled to ruin, not understanding the expression, "Ye must be born again." John 3:7. {OHC 159.3} </a:t>
            </a:r>
            <a:endParaRPr lang="en-US" sz="2800" b="1" dirty="0">
              <a:solidFill>
                <a:srgbClr val="FFFF00"/>
              </a:solidFill>
            </a:endParaRPr>
          </a:p>
        </p:txBody>
      </p:sp>
    </p:spTree>
    <p:extLst>
      <p:ext uri="{BB962C8B-B14F-4D97-AF65-F5344CB8AC3E}">
        <p14:creationId xmlns:p14="http://schemas.microsoft.com/office/powerpoint/2010/main" val="38086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fbcdn-sphotos-f-a.akamaihd.net/hphotos-ak-xfp1/v/t1.0-9/10616062_10202614280661843_5406448133612733520_n.jpg?oh=0b2cf1060989f4b657e0cfc53499663c&amp;oe=54EE3FA9&amp;__gda__=1420666316_762755517bfc195962c55779b0e4f9f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6000" contrast="-7000"/>
                    </a14:imgEffect>
                  </a14:imgLayer>
                </a14:imgProps>
              </a:ex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057400"/>
            <a:ext cx="8991600" cy="3970318"/>
          </a:xfrm>
          <a:prstGeom prst="rect">
            <a:avLst/>
          </a:prstGeom>
          <a:solidFill>
            <a:schemeClr val="tx1">
              <a:lumMod val="95000"/>
              <a:lumOff val="5000"/>
              <a:alpha val="7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solidFill>
                  <a:srgbClr val="FFFF00"/>
                </a:solidFill>
              </a:rPr>
              <a:t> </a:t>
            </a:r>
            <a:r>
              <a:rPr lang="en-US" sz="2800" b="1" dirty="0" smtClean="0">
                <a:solidFill>
                  <a:srgbClr val="FFFF00"/>
                </a:solidFill>
              </a:rPr>
              <a:t>Satan leads people to think that because they have felt a rapture of feeling, they are converted. But their experience does not change. </a:t>
            </a:r>
            <a:r>
              <a:rPr lang="en-US" sz="2800" b="1" dirty="0" smtClean="0">
                <a:solidFill>
                  <a:srgbClr val="00B0F0"/>
                </a:solidFill>
              </a:rPr>
              <a:t>Their actions are the same as before. Their lives show no good fruit</a:t>
            </a:r>
            <a:r>
              <a:rPr lang="en-US" sz="2800" b="1" dirty="0" smtClean="0">
                <a:solidFill>
                  <a:srgbClr val="FFFF00"/>
                </a:solidFill>
              </a:rPr>
              <a:t>. They pray often and long, and are constantly referring to the feelings they had at such and such a time. </a:t>
            </a:r>
            <a:r>
              <a:rPr lang="en-US" sz="2800" b="1" dirty="0" smtClean="0">
                <a:solidFill>
                  <a:srgbClr val="00B0F0"/>
                </a:solidFill>
              </a:rPr>
              <a:t>But they do not live the new life. They are deceived. </a:t>
            </a:r>
            <a:r>
              <a:rPr lang="en-US" sz="2800" b="1" dirty="0" smtClean="0">
                <a:solidFill>
                  <a:srgbClr val="FFFF00"/>
                </a:solidFill>
              </a:rPr>
              <a:t>Their experience goes no deeper than feeling. They build upon the sand, and when adverse winds come, their house is swept away. . . . {OHC 159.4} </a:t>
            </a:r>
            <a:endParaRPr lang="en-US" sz="2800" b="1" dirty="0">
              <a:solidFill>
                <a:srgbClr val="FFFF00"/>
              </a:solidFill>
            </a:endParaRPr>
          </a:p>
        </p:txBody>
      </p:sp>
    </p:spTree>
    <p:extLst>
      <p:ext uri="{BB962C8B-B14F-4D97-AF65-F5344CB8AC3E}">
        <p14:creationId xmlns:p14="http://schemas.microsoft.com/office/powerpoint/2010/main" val="27983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fbcdn-sphotos-f-a.akamaihd.net/hphotos-ak-xfp1/v/t1.0-9/10616062_10202614280661843_5406448133612733520_n.jpg?oh=0b2cf1060989f4b657e0cfc53499663c&amp;oe=54EE3FA9&amp;__gda__=1420666316_762755517bfc195962c55779b0e4f9f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6000" contrast="-7000"/>
                    </a14:imgEffect>
                  </a14:imgLayer>
                </a14:imgProps>
              </a:ex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 y="3580894"/>
            <a:ext cx="8991600" cy="3046988"/>
          </a:xfrm>
          <a:prstGeom prst="rect">
            <a:avLst/>
          </a:prstGeom>
          <a:solidFill>
            <a:schemeClr val="tx1">
              <a:lumMod val="95000"/>
              <a:lumOff val="5000"/>
              <a:alpha val="7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solidFill>
                  <a:srgbClr val="FFFF00"/>
                </a:solidFill>
              </a:rPr>
              <a:t>When Jesus speaks of the </a:t>
            </a:r>
            <a:r>
              <a:rPr lang="en-US" sz="3200" b="1" dirty="0" smtClean="0">
                <a:solidFill>
                  <a:srgbClr val="00B0F0"/>
                </a:solidFill>
              </a:rPr>
              <a:t>new heart, He means the mind, the life, the whole being</a:t>
            </a:r>
            <a:r>
              <a:rPr lang="en-US" sz="3200" b="1" dirty="0" smtClean="0">
                <a:solidFill>
                  <a:srgbClr val="FFFF00"/>
                </a:solidFill>
              </a:rPr>
              <a:t>. To have a change of heart is to withdraw the affections from the world, and fasten them upon Christ. </a:t>
            </a:r>
            <a:r>
              <a:rPr lang="en-US" sz="3200" b="1" dirty="0" smtClean="0">
                <a:solidFill>
                  <a:schemeClr val="bg1"/>
                </a:solidFill>
                <a:effectLst>
                  <a:glow rad="101600">
                    <a:srgbClr val="FF0000">
                      <a:alpha val="60000"/>
                    </a:srgbClr>
                  </a:glow>
                </a:effectLst>
              </a:rPr>
              <a:t>To have a new heart is to have a new mind, new purposes, new motives. What is the sign of a new heart?--A changed life.</a:t>
            </a:r>
            <a:endParaRPr lang="en-US" sz="3200" b="1" dirty="0">
              <a:solidFill>
                <a:schemeClr val="bg1"/>
              </a:solidFill>
              <a:effectLst>
                <a:glow rad="101600">
                  <a:srgbClr val="FF0000">
                    <a:alpha val="60000"/>
                  </a:srgbClr>
                </a:glow>
              </a:effectLst>
            </a:endParaRPr>
          </a:p>
        </p:txBody>
      </p:sp>
    </p:spTree>
    <p:extLst>
      <p:ext uri="{BB962C8B-B14F-4D97-AF65-F5344CB8AC3E}">
        <p14:creationId xmlns:p14="http://schemas.microsoft.com/office/powerpoint/2010/main" val="17129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fbcdn-sphotos-h-a.akamaihd.net/hphotos-ak-xpa1/v/t1.0-9/10678760_1499143817006719_9116944436762212977_n.jpg?oh=8ef67bd343ea2063b9e63f1c8ff9d33e&amp;oe=54BB45A1&amp;__gda__=1424878027_fc9e0672f5645aafe3b88fb90863a7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0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419600" y="685800"/>
            <a:ext cx="4572000" cy="6001643"/>
          </a:xfrm>
          <a:prstGeom prst="rect">
            <a:avLst/>
          </a:prstGeom>
        </p:spPr>
        <p:txBody>
          <a:bodyPr>
            <a:spAutoFit/>
          </a:bodyPr>
          <a:lstStyle/>
          <a:p>
            <a:pPr lvl="0" algn="ct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We know the dangers and temptations that beset the youth at the present time are not few or small. . . .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We live in an age when to resist evil calls for constant watchfulness and prayer</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3200" u="sng"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God's precious Word is the standard for youth who would be loyal to the King of heaven</a:t>
            </a:r>
            <a:r>
              <a:rPr lang="en-US" sz="32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32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Let them study the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Scriptures. </a:t>
            </a:r>
          </a:p>
        </p:txBody>
      </p:sp>
    </p:spTree>
    <p:extLst>
      <p:ext uri="{BB962C8B-B14F-4D97-AF65-F5344CB8AC3E}">
        <p14:creationId xmlns:p14="http://schemas.microsoft.com/office/powerpoint/2010/main" val="1103804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419600" y="1447800"/>
            <a:ext cx="4572000" cy="5016758"/>
          </a:xfrm>
          <a:prstGeom prst="rect">
            <a:avLst/>
          </a:prstGeom>
        </p:spPr>
        <p:txBody>
          <a:bodyPr>
            <a:spAutoFit/>
          </a:bodyPr>
          <a:lstStyle/>
          <a:p>
            <a:pPr lvl="0" algn="ct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Let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them commit text after text to memory,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and acquire a knowledge of what the Lord has said. . . . </a:t>
            </a:r>
            <a:r>
              <a:rPr lang="en-US" sz="3200" u="sng"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And in trial let the youth spread out the Word of God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before them, and with humble hearts, and in faith, seek the Lord for wisdom to find out His way, and for strength to walk in it. . . .</a:t>
            </a:r>
          </a:p>
        </p:txBody>
      </p:sp>
    </p:spTree>
    <p:extLst>
      <p:ext uri="{BB962C8B-B14F-4D97-AF65-F5344CB8AC3E}">
        <p14:creationId xmlns:p14="http://schemas.microsoft.com/office/powerpoint/2010/main" val="185308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lh6.googleusercontent.com/-AM-nBJTl42k/UV6KQ9aslbI/AAAAAAAAAOc/D8DaId_Kc4M/s0-d/400498_337028819657968_158954710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43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content-a-atl.xx.fbcdn.net/hphotos-xaf1/v/t1.0-9/10471513_1499144043673363_5364260874572957393_n.jpg?oh=da4e2591eeb36b9c90a077f0a769c539&amp;oe=54B07C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448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91000" y="1143000"/>
            <a:ext cx="4724400" cy="5262979"/>
          </a:xfrm>
          <a:prstGeom prst="rect">
            <a:avLst/>
          </a:prstGeom>
        </p:spPr>
        <p:txBody>
          <a:bodyPr wrap="square">
            <a:spAutoFit/>
          </a:bodyPr>
          <a:lstStyle/>
          <a:p>
            <a:pPr lvl="0"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Those who fail to realize their constant dependence upon God will be overcome by temptation.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We may now suppose that our feet stand secure, and that we shall never be moved.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We may say with confidence, “I know in whom I have believed; nothing can shake my faith in God and in His word.” </a:t>
            </a:r>
            <a:r>
              <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Desire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of ages page 382.4</a:t>
            </a:r>
          </a:p>
        </p:txBody>
      </p:sp>
    </p:spTree>
    <p:extLst>
      <p:ext uri="{BB962C8B-B14F-4D97-AF65-F5344CB8AC3E}">
        <p14:creationId xmlns:p14="http://schemas.microsoft.com/office/powerpoint/2010/main" val="617025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419600" y="1828800"/>
            <a:ext cx="4572000" cy="4832092"/>
          </a:xfrm>
          <a:prstGeom prst="rect">
            <a:avLst/>
          </a:prstGeom>
        </p:spPr>
        <p:txBody>
          <a:bodyPr>
            <a:spAutoFit/>
          </a:bodyPr>
          <a:lstStyle/>
          <a:p>
            <a:pPr lvl="0" algn="ctr"/>
            <a:r>
              <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But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Satan is planning to take advantage of our </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hereditary</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and </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cultivated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traits of character, and to blind our eyes to our own necessities and defects.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Only through realizing our own weakness and looking steadfastly unto Jesus can we walk securely</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endPar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endParaRPr>
          </a:p>
          <a:p>
            <a:pPr lvl="0" algn="ctr"/>
            <a:r>
              <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Desire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of ages page 382.4</a:t>
            </a:r>
          </a:p>
        </p:txBody>
      </p:sp>
    </p:spTree>
    <p:extLst>
      <p:ext uri="{BB962C8B-B14F-4D97-AF65-F5344CB8AC3E}">
        <p14:creationId xmlns:p14="http://schemas.microsoft.com/office/powerpoint/2010/main" val="2875620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50" y="3581400"/>
            <a:ext cx="8991600" cy="3108543"/>
          </a:xfrm>
          <a:prstGeom prst="rect">
            <a:avLst/>
          </a:prstGeom>
        </p:spPr>
        <p:txBody>
          <a:bodyPr wrap="square">
            <a:spAutoFit/>
          </a:bodyPr>
          <a:lstStyle/>
          <a:p>
            <a:pPr lvl="0" algn="ct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Resist the limited foe</a:t>
            </a:r>
            <a:b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b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Satan is constantly at work, but few have any idea of his activity and subtlety</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The people of God must be prepared to withstand the wily foe. It is this resistance that Satan dreads</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800" dirty="0">
                <a:solidFill>
                  <a:srgbClr val="FFFF00"/>
                </a:solidFill>
                <a:effectLst>
                  <a:glow rad="101600">
                    <a:srgbClr val="FF0000">
                      <a:alpha val="60000"/>
                    </a:srgbClr>
                  </a:glow>
                </a:effectLst>
                <a:latin typeface="Arial" pitchFamily="34" charset="0"/>
                <a:cs typeface="Arial" pitchFamily="34" charset="0"/>
              </a:rPr>
              <a:t>He knows better than we do the limit of his power and how easily he can be overcome if we resist and face him. </a:t>
            </a:r>
            <a:r>
              <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5T 293.4}</a:t>
            </a:r>
          </a:p>
        </p:txBody>
      </p:sp>
    </p:spTree>
    <p:extLst>
      <p:ext uri="{BB962C8B-B14F-4D97-AF65-F5344CB8AC3E}">
        <p14:creationId xmlns:p14="http://schemas.microsoft.com/office/powerpoint/2010/main" val="2625174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164134"/>
            <a:ext cx="5791200" cy="5693866"/>
          </a:xfrm>
          <a:prstGeom prst="rect">
            <a:avLst/>
          </a:prstGeom>
        </p:spPr>
        <p:txBody>
          <a:bodyPr wrap="square">
            <a:spAutoFit/>
          </a:bodyPr>
          <a:lstStyle/>
          <a:p>
            <a:pPr lvl="0" algn="ct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Through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divine strength the weakest saint is more than a match for him and all his angels, and if brought to the test he would be able to prove his superior power. </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Therefore Satan's step is noiseless, his movements stealthy, and his batteries masked. </a:t>
            </a:r>
            <a:r>
              <a:rPr lang="en-US" sz="2800" dirty="0">
                <a:solidFill>
                  <a:srgbClr val="FFFF00"/>
                </a:solidFill>
                <a:effectLst>
                  <a:glow rad="101600">
                    <a:srgbClr val="FF0000">
                      <a:alpha val="60000"/>
                    </a:srgbClr>
                  </a:glow>
                </a:effectLst>
                <a:latin typeface="Arial" pitchFamily="34" charset="0"/>
                <a:cs typeface="Arial" pitchFamily="34" charset="0"/>
              </a:rPr>
              <a:t>He does not venture to show himself openly, lest he arouse the Christian's dormant energies and send him to God in prayer. </a:t>
            </a:r>
            <a:endParaRPr lang="en-US" sz="2800" dirty="0" smtClean="0">
              <a:solidFill>
                <a:srgbClr val="FFFF00"/>
              </a:solidFill>
              <a:effectLst>
                <a:glow rad="101600">
                  <a:srgbClr val="FF0000">
                    <a:alpha val="60000"/>
                  </a:srgbClr>
                </a:glow>
              </a:effectLst>
              <a:latin typeface="Arial" pitchFamily="34" charset="0"/>
              <a:cs typeface="Arial" pitchFamily="34" charset="0"/>
            </a:endParaRPr>
          </a:p>
          <a:p>
            <a:pPr lvl="0" algn="ctr"/>
            <a:r>
              <a:rPr lang="en-US" sz="2800" dirty="0" smtClean="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r>
              <a:rPr lang="en-US" sz="2800" dirty="0">
                <a:solidFill>
                  <a:prstClr val="white"/>
                </a:solidFill>
                <a:effectLst>
                  <a:glow rad="228600">
                    <a:srgbClr val="000000"/>
                  </a:glow>
                  <a:outerShdw blurRad="38100" dist="38100" dir="2700000" algn="tl">
                    <a:srgbClr val="000000">
                      <a:alpha val="43137"/>
                    </a:srgbClr>
                  </a:outerShdw>
                </a:effectLst>
                <a:latin typeface="Arial" pitchFamily="34" charset="0"/>
                <a:cs typeface="Arial" pitchFamily="34" charset="0"/>
              </a:rPr>
              <a:t>5T 293.4}</a:t>
            </a:r>
          </a:p>
        </p:txBody>
      </p:sp>
    </p:spTree>
    <p:extLst>
      <p:ext uri="{BB962C8B-B14F-4D97-AF65-F5344CB8AC3E}">
        <p14:creationId xmlns:p14="http://schemas.microsoft.com/office/powerpoint/2010/main" val="3040804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05200" y="1219200"/>
            <a:ext cx="5334000" cy="4832092"/>
          </a:xfrm>
          <a:prstGeom prst="rect">
            <a:avLst/>
          </a:prstGeom>
        </p:spPr>
        <p:txBody>
          <a:bodyPr wrap="square">
            <a:spAutoFit/>
          </a:bodyPr>
          <a:lstStyle/>
          <a:p>
            <a:pPr lvl="0"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enemy cannot overcome the humble learner of Christ, the one who walks prayerfully before the Lord. </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Christ interposes Himself as a shelter, a retreat, from the assaults of the wicked one</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The promise is given, "When the enemy shall come in like a flood, the Spirit of the Lord shall lift up a standard against him." . . .</a:t>
            </a:r>
          </a:p>
        </p:txBody>
      </p:sp>
    </p:spTree>
    <p:extLst>
      <p:ext uri="{BB962C8B-B14F-4D97-AF65-F5344CB8AC3E}">
        <p14:creationId xmlns:p14="http://schemas.microsoft.com/office/powerpoint/2010/main" val="2785741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content-a-atl.xx.fbcdn.net/hphotos-xpa1/v/t1.0-9/10501696_1499144563673311_6813582312682409426_n.jpg?oh=f62a79f24795035b47469d8e30d43ee3&amp;oe=54AEC84C"/>
          <p:cNvPicPr>
            <a:picLocks noChangeAspect="1" noChangeArrowheads="1"/>
          </p:cNvPicPr>
          <p:nvPr/>
        </p:nvPicPr>
        <p:blipFill rotWithShape="1">
          <a:blip r:embed="rId2">
            <a:extLst>
              <a:ext uri="{28A0092B-C50C-407E-A947-70E740481C1C}">
                <a14:useLocalDpi xmlns:a14="http://schemas.microsoft.com/office/drawing/2010/main" val="0"/>
              </a:ext>
            </a:extLst>
          </a:blip>
          <a:srcRect b="9066"/>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1834" y="6324600"/>
            <a:ext cx="2101858"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 15:57</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17866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fbcdn-sphotos-d-a.akamaihd.net/hphotos-ak-xpf1/v/t1.0-9/10384300_1499145017006599_2705105060995134356_n.jpg?oh=a43a54f22210f4f2310f118340c3d251&amp;oe=54E5AD4A&amp;__gda__=1424241269_b718ed73e4992ec4312b183e5a2ab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745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1295400"/>
            <a:ext cx="8077200" cy="4401205"/>
          </a:xfrm>
          <a:prstGeom prst="rect">
            <a:avLst/>
          </a:prstGeom>
        </p:spPr>
        <p:txBody>
          <a:bodyPr wrap="square">
            <a:spAutoFit/>
          </a:bodyPr>
          <a:lstStyle/>
          <a:p>
            <a:pPr lvl="0"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Beyond the discipline of the home and the school, all have to meet the stern discipline of life. How to meet this wisely is a lesson that should be made plain to every child and to every youth</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It is true that God loves us, that He is working for our happiness, and that, if His law had always been obeyed, we should never have known suffering</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and it is no less true that, in this world, as the result of sin, suffering, trouble, burdens, come to every life. </a:t>
            </a:r>
          </a:p>
        </p:txBody>
      </p:sp>
    </p:spTree>
    <p:extLst>
      <p:ext uri="{BB962C8B-B14F-4D97-AF65-F5344CB8AC3E}">
        <p14:creationId xmlns:p14="http://schemas.microsoft.com/office/powerpoint/2010/main" val="821864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0" y="1905000"/>
            <a:ext cx="6400800" cy="3539430"/>
          </a:xfrm>
          <a:prstGeom prst="rect">
            <a:avLst/>
          </a:prstGeom>
        </p:spPr>
        <p:txBody>
          <a:bodyPr wrap="square">
            <a:spAutoFit/>
          </a:bodyPr>
          <a:lstStyle/>
          <a:p>
            <a:pPr lvl="0" algn="ct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We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may do the children and the youth a lifelong good by teaching them to meet bravely these troubles and burdens. While we should give them sympathy,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let it never be such as to foster self-pity.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What they need is that which stimulates and strengthens rather than weakens.</a:t>
            </a:r>
          </a:p>
        </p:txBody>
      </p:sp>
    </p:spTree>
    <p:extLst>
      <p:ext uri="{BB962C8B-B14F-4D97-AF65-F5344CB8AC3E}">
        <p14:creationId xmlns:p14="http://schemas.microsoft.com/office/powerpoint/2010/main" val="282172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10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fbcdn-sphotos-h-a.akamaihd.net/hphotos-ak-xfp1/v/t1.0-9/1510665_1499145347006566_2494904318386037155_n.jpg?oh=e1a670a53c974854ef28734aa1aaf1a0&amp;oe=54E87CC0&amp;__gda__=1424919369_209e926f0ef14ce556d99a68403065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905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44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0" y="533400"/>
            <a:ext cx="5943600" cy="6555641"/>
          </a:xfrm>
          <a:prstGeom prst="rect">
            <a:avLst/>
          </a:prstGeom>
        </p:spPr>
        <p:txBody>
          <a:bodyPr wrap="square">
            <a:spAutoFit/>
          </a:bodyPr>
          <a:lstStyle/>
          <a:p>
            <a:pPr lvl="0" algn="ct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Those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who in harmony with God, and through faith in Him, receive strength to resist wrong, and stand in defense of the right</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will always have severe conflicts and will frequently have to stand almost alone</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But precious victories will be theirs while they make God their dependence. Their moral sense will be keen, clear, and sensitive</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Their moral powers will be equal to withstand wrong influences.</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Their integrity, like that of Moses, of the purest character.</a:t>
            </a:r>
          </a:p>
          <a:p>
            <a:pPr lvl="0" algn="ctr"/>
            <a:endPar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80237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scontent-b-atl.xx.fbcdn.net/hphotos-xpf1/v/t1.0-9/10434268_1499151210339313_6351753724052487071_n.jpg?oh=196365fd8a793d0db89d2e0f7497275b&amp;oe=54AE90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09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scontent-b-atl.xx.fbcdn.net/hphotos-xpf1/v/t1.0-9/10702152_1499161923671575_9087169807535562897_n.jpg?oh=68e82c9aa22e90524603ec7f06cfa6e8&amp;oe=54BA2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520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Antonio Bernard\usb\Photos\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28600" y="2076450"/>
            <a:ext cx="868680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FFFF00"/>
                </a:solidFill>
                <a:effectLst>
                  <a:glow rad="101600">
                    <a:srgbClr val="FF0000">
                      <a:alpha val="60000"/>
                    </a:srgbClr>
                  </a:glow>
                </a:effectLst>
              </a:rPr>
              <a:t>Our work is an aggressive one, and as faithful soldiers of Jesus, we must bear the blood-stained banner into the very strongholds of the enemy. "We wrestle not against flesh and blood, but against principalities, against powers, against the rulers of the darkness of this world, against spiritual wickedness in high places."</a:t>
            </a:r>
            <a:endParaRPr lang="en-US" dirty="0">
              <a:solidFill>
                <a:srgbClr val="FFFF00"/>
              </a:solidFill>
              <a:effectLst>
                <a:glow rad="101600">
                  <a:srgbClr val="FF0000">
                    <a:alpha val="60000"/>
                  </a:srgbClr>
                </a:glow>
              </a:effectLst>
            </a:endParaRPr>
          </a:p>
        </p:txBody>
      </p:sp>
      <p:sp>
        <p:nvSpPr>
          <p:cNvPr id="2" name="Rectangle 1"/>
          <p:cNvSpPr/>
          <p:nvPr/>
        </p:nvSpPr>
        <p:spPr>
          <a:xfrm>
            <a:off x="1959854" y="293191"/>
            <a:ext cx="5681492" cy="769441"/>
          </a:xfrm>
          <a:prstGeom prst="rect">
            <a:avLst/>
          </a:prstGeom>
        </p:spPr>
        <p:txBody>
          <a:bodyPr wrap="none">
            <a:spAutoFit/>
          </a:bodyPr>
          <a:lstStyle/>
          <a:p>
            <a:pPr lvl="0"/>
            <a:r>
              <a:rPr lang="en-US" sz="4400" dirty="0">
                <a:solidFill>
                  <a:srgbClr val="FFFF00"/>
                </a:solidFill>
                <a:effectLst>
                  <a:glow rad="101600">
                    <a:srgbClr val="FF0000">
                      <a:alpha val="60000"/>
                    </a:srgbClr>
                  </a:glow>
                </a:effectLst>
              </a:rPr>
              <a:t>{RH, May 8, 1888 par. 9}</a:t>
            </a:r>
          </a:p>
        </p:txBody>
      </p:sp>
    </p:spTree>
    <p:extLst>
      <p:ext uri="{BB962C8B-B14F-4D97-AF65-F5344CB8AC3E}">
        <p14:creationId xmlns:p14="http://schemas.microsoft.com/office/powerpoint/2010/main" val="36367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 y="457200"/>
            <a:ext cx="5524500" cy="5693866"/>
          </a:xfrm>
          <a:prstGeom prst="rect">
            <a:avLst/>
          </a:prstGeom>
        </p:spPr>
        <p:txBody>
          <a:bodyPr wrap="square">
            <a:spAutoFit/>
          </a:bodyPr>
          <a:lstStyle/>
          <a:p>
            <a:pPr algn="ct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In vision I saw two armies in terrible conflict. </a:t>
            </a:r>
            <a:r>
              <a:rPr lang="en-US" sz="2800" u="sng"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One army was led by banners bearing the world's insignia; the other was led by the blood-stained banner of Prince Emmanuel</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Standard after standard was left to trail in the dust as company after company from the Lord's army joined the foe; and tribe after tribe from the ranks of the enemy united with the commandment-keeping people of God. </a:t>
            </a:r>
            <a:r>
              <a:rPr lang="en-US" sz="2800" dirty="0" smtClean="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PH109 1.1} </a:t>
            </a:r>
          </a:p>
        </p:txBody>
      </p:sp>
    </p:spTree>
    <p:extLst>
      <p:ext uri="{BB962C8B-B14F-4D97-AF65-F5344CB8AC3E}">
        <p14:creationId xmlns:p14="http://schemas.microsoft.com/office/powerpoint/2010/main" val="18985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905000"/>
            <a:ext cx="8686800" cy="3539430"/>
          </a:xfrm>
          <a:prstGeom prst="rect">
            <a:avLst/>
          </a:prstGeom>
        </p:spPr>
        <p:txBody>
          <a:bodyPr wrap="square">
            <a:spAutoFit/>
          </a:bodyPr>
          <a:lstStyle/>
          <a:p>
            <a:pPr algn="just"/>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The battle raged. Victory alternated from side to side. Now the soldiers of the cross gave way, "as when a standard-bearer </a:t>
            </a:r>
            <a:r>
              <a:rPr lang="en-US" sz="2800" dirty="0" err="1">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fainteth</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But their apparent retreat was but an effort to gain a more advantageous position. Shouts of joy were heard. A song of praise to God went up, and angel voices united in the song, as Christ's soldiers planted His banner on the walls of fortresses till then held by the enemy. </a:t>
            </a:r>
            <a:r>
              <a:rPr lang="en-US" sz="2800" dirty="0" smtClean="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PH109 2.1} </a:t>
            </a:r>
          </a:p>
        </p:txBody>
      </p:sp>
    </p:spTree>
    <p:extLst>
      <p:ext uri="{BB962C8B-B14F-4D97-AF65-F5344CB8AC3E}">
        <p14:creationId xmlns:p14="http://schemas.microsoft.com/office/powerpoint/2010/main" val="42730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0" y="685800"/>
            <a:ext cx="4191000" cy="5693866"/>
          </a:xfrm>
          <a:prstGeom prst="rect">
            <a:avLst/>
          </a:prstGeom>
        </p:spPr>
        <p:txBody>
          <a:bodyPr wrap="square">
            <a:spAutoFit/>
          </a:bodyPr>
          <a:lstStyle/>
          <a:p>
            <a:pPr algn="just"/>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Captain of our salvation was ordering the battle and sending support to His soldiers.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His power was mightily displayed, encouraging them to press the battle to the gates.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He taught them terrible things in righteousness as He led them on step by step, conquering and to conquer.  {PH109 2.1} </a:t>
            </a:r>
          </a:p>
        </p:txBody>
      </p:sp>
    </p:spTree>
    <p:extLst>
      <p:ext uri="{BB962C8B-B14F-4D97-AF65-F5344CB8AC3E}">
        <p14:creationId xmlns:p14="http://schemas.microsoft.com/office/powerpoint/2010/main" val="23745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2887682"/>
            <a:ext cx="8686800" cy="3970318"/>
          </a:xfrm>
          <a:prstGeom prst="rect">
            <a:avLst/>
          </a:prstGeom>
        </p:spPr>
        <p:txBody>
          <a:bodyPr wrap="square">
            <a:spAutoFit/>
          </a:bodyPr>
          <a:lstStyle/>
          <a:p>
            <a:pPr algn="just"/>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At last the victory was gained. The army following the banner with the inscription, </a:t>
            </a:r>
            <a:r>
              <a:rPr lang="en-US" sz="2800"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commandments of God, and the faith of Jesus,"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was gloriously triumphant. The soldiers of Christ were close beside the gates of the city of God, and with joy the city received her King.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kingdom of peace and joy and everlasting righteousness was established. God's will was done on earth, as it is done in heaven.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{PH109 2.1} </a:t>
            </a:r>
          </a:p>
        </p:txBody>
      </p:sp>
    </p:spTree>
    <p:extLst>
      <p:ext uri="{BB962C8B-B14F-4D97-AF65-F5344CB8AC3E}">
        <p14:creationId xmlns:p14="http://schemas.microsoft.com/office/powerpoint/2010/main" val="19542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Baskerville Old Face" pitchFamily="18" charset="0"/>
              </a:rPr>
              <a:t>OUR WORK</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Baskerville Old Face" pitchFamily="18" charset="0"/>
            </a:endParaRPr>
          </a:p>
        </p:txBody>
      </p:sp>
      <p:sp>
        <p:nvSpPr>
          <p:cNvPr id="5" name="Rectangle 4"/>
          <p:cNvSpPr/>
          <p:nvPr/>
        </p:nvSpPr>
        <p:spPr>
          <a:xfrm>
            <a:off x="228600" y="1595021"/>
            <a:ext cx="6286500" cy="5262979"/>
          </a:xfrm>
          <a:prstGeom prst="rect">
            <a:avLst/>
          </a:prstGeom>
        </p:spPr>
        <p:txBody>
          <a:bodyPr wrap="square">
            <a:spAutoFit/>
          </a:bodyPr>
          <a:lstStyle/>
          <a:p>
            <a:pPr algn="just"/>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This is the scene that is presented to me. But the church must still fight against seen and unseen foes. Satanic agencies in human form are on the ground. Men have confederated to oppose the Lord of hosts.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These confederacies will continue until Christ shall leave His place of intercession before the mercy-seat, and shall put on the garments of vengeance</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p>
          <a:p>
            <a:pPr algn="just"/>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{PH109 2.1} </a:t>
            </a:r>
          </a:p>
        </p:txBody>
      </p:sp>
    </p:spTree>
    <p:extLst>
      <p:ext uri="{BB962C8B-B14F-4D97-AF65-F5344CB8AC3E}">
        <p14:creationId xmlns:p14="http://schemas.microsoft.com/office/powerpoint/2010/main" val="13979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50800" algn="tl" rotWithShape="0">
                    <a:srgbClr val="000000"/>
                  </a:outerShdw>
                  <a:reflection blurRad="6350" stA="50000" endA="300" endPos="50000" dist="29997" dir="5400000" sy="-100000" algn="bl" rotWithShape="0"/>
                </a:effectLst>
                <a:latin typeface="Bernard MT Condensed" pitchFamily="18" charset="0"/>
              </a:rPr>
              <a:t>WEAPONS OF OUR WARFARE</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50800" algn="tl" rotWithShape="0">
                  <a:srgbClr val="000000"/>
                </a:outerShdw>
                <a:reflection blurRad="6350" stA="50000" endA="300" endPos="50000" dist="29997" dir="5400000" sy="-100000" algn="bl" rotWithShape="0"/>
              </a:effectLst>
              <a:latin typeface="Bernard MT Condensed" pitchFamily="18" charset="0"/>
            </a:endParaRPr>
          </a:p>
        </p:txBody>
      </p:sp>
      <p:sp>
        <p:nvSpPr>
          <p:cNvPr id="3" name="Content Placeholder 2"/>
          <p:cNvSpPr>
            <a:spLocks noGrp="1"/>
          </p:cNvSpPr>
          <p:nvPr>
            <p:ph idx="1"/>
          </p:nvPr>
        </p:nvSpPr>
        <p:spPr>
          <a:xfrm>
            <a:off x="0" y="1600200"/>
            <a:ext cx="9144000" cy="5181600"/>
          </a:xfrm>
        </p:spPr>
        <p:txBody>
          <a:bodyPr>
            <a:noAutofit/>
          </a:bodyPr>
          <a:lstStyle/>
          <a:p>
            <a:pPr algn="just"/>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ahoma" pitchFamily="34" charset="0"/>
                <a:ea typeface="Tahoma" pitchFamily="34" charset="0"/>
                <a:cs typeface="Tahoma" pitchFamily="34" charset="0"/>
              </a:rPr>
              <a:t>2Co 10:3  For though we walk in the flesh, we do not war after the flesh: </a:t>
            </a:r>
          </a:p>
          <a:p>
            <a:pPr algn="just"/>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ahoma" pitchFamily="34" charset="0"/>
                <a:ea typeface="Tahoma" pitchFamily="34" charset="0"/>
                <a:cs typeface="Tahoma" pitchFamily="34" charset="0"/>
              </a:rPr>
              <a:t>2Co 10:4  (For the weapons of our warfare </a:t>
            </a:r>
            <a:r>
              <a:rPr lang="en-US" sz="40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ahoma" pitchFamily="34" charset="0"/>
                <a:ea typeface="Tahoma" pitchFamily="34" charset="0"/>
                <a:cs typeface="Tahoma" pitchFamily="34" charset="0"/>
              </a:rPr>
              <a:t>are not carnal, but mighty through God to the pulling down of strong holds;) </a:t>
            </a:r>
          </a:p>
        </p:txBody>
      </p:sp>
    </p:spTree>
    <p:extLst>
      <p:ext uri="{BB962C8B-B14F-4D97-AF65-F5344CB8AC3E}">
        <p14:creationId xmlns:p14="http://schemas.microsoft.com/office/powerpoint/2010/main" val="4120365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Baskerville Old Face" pitchFamily="18" charset="0"/>
              </a:rPr>
              <a:t>OUR WORK</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Baskerville Old Face" pitchFamily="18" charset="0"/>
            </a:endParaRPr>
          </a:p>
        </p:txBody>
      </p:sp>
      <p:sp>
        <p:nvSpPr>
          <p:cNvPr id="5" name="Rectangle 4"/>
          <p:cNvSpPr/>
          <p:nvPr/>
        </p:nvSpPr>
        <p:spPr>
          <a:xfrm>
            <a:off x="457200" y="1981200"/>
            <a:ext cx="5524500" cy="4401205"/>
          </a:xfrm>
          <a:prstGeom prst="rect">
            <a:avLst/>
          </a:prstGeom>
        </p:spPr>
        <p:txBody>
          <a:bodyPr wrap="square">
            <a:spAutoFit/>
          </a:bodyPr>
          <a:lstStyle/>
          <a:p>
            <a:pPr algn="just"/>
            <a:r>
              <a:rPr lang="en-US" sz="2800" dirty="0" smtClean="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Satanic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agencies are in every city, busily organizing into parties those opposed to the law of God. Professed saints and avowed unbelievers take their stand with these parties. </a:t>
            </a:r>
            <a:r>
              <a:rPr lang="en-US" sz="2800" u="sng"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This is no time for the people of God to be weaklings. We can not afford to be off our guard for one moment</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p>
          <a:p>
            <a:pPr algn="just"/>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{PH109 2.1} </a:t>
            </a:r>
          </a:p>
        </p:txBody>
      </p:sp>
    </p:spTree>
    <p:extLst>
      <p:ext uri="{BB962C8B-B14F-4D97-AF65-F5344CB8AC3E}">
        <p14:creationId xmlns:p14="http://schemas.microsoft.com/office/powerpoint/2010/main" val="3372169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rPr>
              <a:t>AGGRESSIVE CHRISTIANITY</a:t>
            </a:r>
            <a:endPar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endParaRPr>
          </a:p>
        </p:txBody>
      </p:sp>
      <p:sp>
        <p:nvSpPr>
          <p:cNvPr id="4" name="Rectangle 3"/>
          <p:cNvSpPr/>
          <p:nvPr/>
        </p:nvSpPr>
        <p:spPr>
          <a:xfrm>
            <a:off x="0" y="4611231"/>
            <a:ext cx="9144000" cy="2246769"/>
          </a:xfrm>
          <a:prstGeom prst="rect">
            <a:avLst/>
          </a:prstGeom>
          <a:solidFill>
            <a:schemeClr val="tx1">
              <a:alpha val="48000"/>
            </a:schemeClr>
          </a:solidFill>
        </p:spPr>
        <p:txBody>
          <a:bodyPr wrap="square">
            <a:spAutoFit/>
          </a:bodyPr>
          <a:lstStyle/>
          <a:p>
            <a:pPr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True Christianity will always be aggressive, and wherever it exists, it will arouse enmity. </a:t>
            </a:r>
            <a:r>
              <a:rPr lang="en-US" sz="2800" dirty="0">
                <a:solidFill>
                  <a:srgbClr val="FF0000"/>
                </a:solidFill>
                <a:effectLst>
                  <a:glow rad="228600">
                    <a:srgbClr val="000000"/>
                  </a:glow>
                  <a:outerShdw blurRad="38100" dist="38100" dir="2700000" algn="tl">
                    <a:srgbClr val="000000">
                      <a:alpha val="43137"/>
                    </a:srgbClr>
                  </a:outerShdw>
                </a:effectLst>
                <a:latin typeface="Arial" pitchFamily="34" charset="0"/>
                <a:cs typeface="Arial" pitchFamily="34" charset="0"/>
              </a:rPr>
              <a:t>All who live a conscientious life</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who bear testimony of the claims of God, of the evil of sin,</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of the judgment to come, will be called the disturbers of Israel</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{PC 146.2} </a:t>
            </a:r>
            <a:endPar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2955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rPr>
              <a:t>AGGRESSIVE CHRISTIANITY</a:t>
            </a:r>
            <a:endPar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endParaRPr>
          </a:p>
        </p:txBody>
      </p:sp>
      <p:sp>
        <p:nvSpPr>
          <p:cNvPr id="4" name="Rectangle 3"/>
          <p:cNvSpPr/>
          <p:nvPr/>
        </p:nvSpPr>
        <p:spPr>
          <a:xfrm>
            <a:off x="0" y="4611231"/>
            <a:ext cx="9144000" cy="2246769"/>
          </a:xfrm>
          <a:prstGeom prst="rect">
            <a:avLst/>
          </a:prstGeom>
          <a:solidFill>
            <a:schemeClr val="tx1">
              <a:alpha val="48000"/>
            </a:schemeClr>
          </a:solidFill>
        </p:spPr>
        <p:txBody>
          <a:bodyPr wrap="square">
            <a:spAutoFit/>
          </a:bodyPr>
          <a:lstStyle/>
          <a:p>
            <a:pPr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Those whose testimony awaken the apprehension of the soul, offend pride, and arouse opposition. </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The hatred of evil against good exists as surely now as in the days of Christ, when the multitude cried, "Away with Him!" "Release unto us Barabbas."</a:t>
            </a:r>
          </a:p>
        </p:txBody>
      </p:sp>
    </p:spTree>
    <p:extLst>
      <p:ext uri="{BB962C8B-B14F-4D97-AF65-F5344CB8AC3E}">
        <p14:creationId xmlns:p14="http://schemas.microsoft.com/office/powerpoint/2010/main" val="1448539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rPr>
              <a:t>AGGRESSIVE CHRISTIANITY</a:t>
            </a:r>
            <a:endPar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reflection blurRad="6350" stA="50000" endA="300" endPos="50000" dist="60007" dir="5400000" sy="-100000" algn="bl" rotWithShape="0"/>
              </a:effectLst>
              <a:latin typeface="Engravers MT" pitchFamily="18" charset="0"/>
            </a:endParaRPr>
          </a:p>
        </p:txBody>
      </p:sp>
      <p:sp>
        <p:nvSpPr>
          <p:cNvPr id="4" name="Rectangle 3"/>
          <p:cNvSpPr/>
          <p:nvPr/>
        </p:nvSpPr>
        <p:spPr>
          <a:xfrm>
            <a:off x="2971800" y="2286000"/>
            <a:ext cx="6172200" cy="4401205"/>
          </a:xfrm>
          <a:prstGeom prst="rect">
            <a:avLst/>
          </a:prstGeom>
          <a:solidFill>
            <a:schemeClr val="tx1">
              <a:alpha val="48000"/>
            </a:schemeClr>
          </a:solidFill>
        </p:spPr>
        <p:txBody>
          <a:bodyPr wrap="square">
            <a:spAutoFit/>
          </a:bodyPr>
          <a:lstStyle/>
          <a:p>
            <a:pPr algn="ct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There is no kind of evil in our world, but that some have an interest in maintaining it. Evil is ever warring against good.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And since we know that the conflict with the prince of darkness is constant, and must be severe, let us be united in the warfare</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800" dirty="0">
                <a:solidFill>
                  <a:srgbClr val="00B0F0"/>
                </a:solidFill>
                <a:effectLst>
                  <a:glow rad="228600">
                    <a:srgbClr val="000000"/>
                  </a:glow>
                  <a:outerShdw blurRad="38100" dist="38100" dir="2700000" algn="tl">
                    <a:srgbClr val="000000">
                      <a:alpha val="43137"/>
                    </a:srgbClr>
                  </a:outerShdw>
                </a:effectLst>
                <a:latin typeface="Arial" pitchFamily="34" charset="0"/>
                <a:cs typeface="Arial" pitchFamily="34" charset="0"/>
              </a:rPr>
              <a:t>Cease to war against those of your own faith. Let no one help Satan in his work</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 . .  {PC 146.3}</a:t>
            </a:r>
          </a:p>
        </p:txBody>
      </p:sp>
    </p:spTree>
    <p:extLst>
      <p:ext uri="{BB962C8B-B14F-4D97-AF65-F5344CB8AC3E}">
        <p14:creationId xmlns:p14="http://schemas.microsoft.com/office/powerpoint/2010/main" val="568505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1946970"/>
            <a:ext cx="8229600" cy="1143000"/>
          </a:xfrm>
        </p:spPr>
        <p:txBody>
          <a:bodyPr>
            <a:normAutofit/>
          </a:body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rPr>
              <a:t>An Army of Workers</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endParaRPr>
          </a:p>
        </p:txBody>
      </p:sp>
      <p:sp>
        <p:nvSpPr>
          <p:cNvPr id="3" name="Content Placeholder 2"/>
          <p:cNvSpPr>
            <a:spLocks noGrp="1"/>
          </p:cNvSpPr>
          <p:nvPr>
            <p:ph idx="1"/>
          </p:nvPr>
        </p:nvSpPr>
        <p:spPr>
          <a:xfrm>
            <a:off x="457200" y="1600200"/>
            <a:ext cx="8229600" cy="5257800"/>
          </a:xfrm>
        </p:spPr>
        <p:txBody>
          <a:bodyPr>
            <a:normAutofit/>
          </a:bodyPr>
          <a:lstStyle/>
          <a:p>
            <a:pPr algn="ctr"/>
            <a:r>
              <a:rPr lang="en-US" dirty="0" smtClean="0">
                <a:ln w="18415" cmpd="sng">
                  <a:solidFill>
                    <a:srgbClr val="FFFFFF"/>
                  </a:solidFill>
                  <a:prstDash val="solid"/>
                </a:ln>
                <a:solidFill>
                  <a:srgbClr val="FF0000"/>
                </a:solidFill>
                <a:effectLst>
                  <a:glow rad="139700">
                    <a:schemeClr val="accent3">
                      <a:satMod val="175000"/>
                      <a:alpha val="40000"/>
                    </a:schemeClr>
                  </a:glow>
                  <a:outerShdw blurRad="63500" dir="3600000" algn="tl" rotWithShape="0">
                    <a:srgbClr val="000000">
                      <a:alpha val="70000"/>
                    </a:srgbClr>
                  </a:outerShdw>
                </a:effectLst>
              </a:rPr>
              <a:t> </a:t>
            </a:r>
            <a:endParaRPr lang="en-US" sz="3400" dirty="0">
              <a:ln w="18415" cmpd="sng">
                <a:solidFill>
                  <a:srgbClr val="FFFFFF"/>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endParaRPr>
          </a:p>
        </p:txBody>
      </p:sp>
      <p:sp>
        <p:nvSpPr>
          <p:cNvPr id="4" name="Content Placeholder 2"/>
          <p:cNvSpPr txBox="1">
            <a:spLocks/>
          </p:cNvSpPr>
          <p:nvPr/>
        </p:nvSpPr>
        <p:spPr>
          <a:xfrm>
            <a:off x="457200" y="1600200"/>
            <a:ext cx="83820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dirty="0">
              <a:ln w="18415" cmpd="sng">
                <a:solidFill>
                  <a:srgbClr val="FFFFFF"/>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Arial Rounded MT Bold" pitchFamily="34" charset="0"/>
            </a:endParaRPr>
          </a:p>
        </p:txBody>
      </p:sp>
      <p:sp>
        <p:nvSpPr>
          <p:cNvPr id="5" name="Rectangle 4"/>
          <p:cNvSpPr/>
          <p:nvPr/>
        </p:nvSpPr>
        <p:spPr>
          <a:xfrm>
            <a:off x="457200" y="3089970"/>
            <a:ext cx="8458200" cy="3539430"/>
          </a:xfrm>
          <a:prstGeom prst="rect">
            <a:avLst/>
          </a:prstGeom>
          <a:solidFill>
            <a:schemeClr val="tx1">
              <a:alpha val="48000"/>
            </a:schemeClr>
          </a:solidFill>
        </p:spPr>
        <p:txBody>
          <a:bodyPr wrap="square">
            <a:spAutoFit/>
          </a:bodyPr>
          <a:lstStyle/>
          <a:p>
            <a:pPr algn="ct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The Lord Jesus desires the members of His church to be an army of workers</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 laboring for Him according to their varied capabilities, and carrying out the principles of self-denial and self-sacrifice, </a:t>
            </a:r>
            <a:r>
              <a:rPr lang="en-US" sz="2800" dirty="0">
                <a:solidFill>
                  <a:srgbClr val="FFFF00"/>
                </a:solidFill>
                <a:effectLst>
                  <a:glow rad="101600">
                    <a:srgbClr val="FF0000">
                      <a:alpha val="60000"/>
                    </a:srgbClr>
                  </a:glow>
                </a:effectLst>
                <a:latin typeface="Arial" pitchFamily="34" charset="0"/>
                <a:cs typeface="Arial" pitchFamily="34" charset="0"/>
              </a:rPr>
              <a:t>preserving that love for God which drew them away from the world and which will draw them togethe</a:t>
            </a:r>
            <a:r>
              <a:rPr lang="en-US" sz="2800" dirty="0">
                <a:solidFill>
                  <a:srgbClr val="FFFF00"/>
                </a:solidFill>
                <a:effectLst>
                  <a:glow rad="101600">
                    <a:srgbClr val="FF0000">
                      <a:alpha val="60000"/>
                    </a:srgbClr>
                  </a:glow>
                  <a:outerShdw blurRad="38100" dist="38100" dir="2700000" algn="tl">
                    <a:srgbClr val="000000">
                      <a:alpha val="43137"/>
                    </a:srgbClr>
                  </a:outerShdw>
                </a:effectLst>
                <a:latin typeface="Arial" pitchFamily="34" charset="0"/>
                <a:cs typeface="Arial" pitchFamily="34" charset="0"/>
              </a:rPr>
              <a:t>r,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away from separate confederacies, from distant, detached parties. {MM 316.1} </a:t>
            </a:r>
          </a:p>
        </p:txBody>
      </p:sp>
    </p:spTree>
    <p:extLst>
      <p:ext uri="{BB962C8B-B14F-4D97-AF65-F5344CB8AC3E}">
        <p14:creationId xmlns:p14="http://schemas.microsoft.com/office/powerpoint/2010/main" val="140354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9600" y="1676400"/>
            <a:ext cx="3943350" cy="4832092"/>
          </a:xfrm>
          <a:prstGeom prst="rect">
            <a:avLst/>
          </a:prstGeom>
          <a:solidFill>
            <a:schemeClr val="tx1">
              <a:alpha val="48000"/>
            </a:schemeClr>
          </a:solidFill>
        </p:spPr>
        <p:txBody>
          <a:bodyPr wrap="square">
            <a:spAutoFit/>
          </a:bodyPr>
          <a:lstStyle/>
          <a:p>
            <a:pPr algn="ct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a:t>
            </a: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work is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to be one grand, harmonious whole in Christ Jesus. The faith that works by love and purifies the soul is the holy, uplifting, sanctifying agency which is to soften and subdue jarring human nature. </a:t>
            </a: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MM 316.1} </a:t>
            </a:r>
          </a:p>
        </p:txBody>
      </p:sp>
      <p:sp>
        <p:nvSpPr>
          <p:cNvPr id="7" name="Title 1"/>
          <p:cNvSpPr>
            <a:spLocks noGrp="1"/>
          </p:cNvSpPr>
          <p:nvPr>
            <p:ph type="title"/>
          </p:nvPr>
        </p:nvSpPr>
        <p:spPr>
          <a:xfrm>
            <a:off x="457200" y="274638"/>
            <a:ext cx="8229600" cy="1143000"/>
          </a:xfrm>
        </p:spPr>
        <p:txBody>
          <a:bodyPr>
            <a:normAutofit/>
          </a:body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rPr>
              <a:t>An Army of Workers</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endParaRPr>
          </a:p>
        </p:txBody>
      </p:sp>
    </p:spTree>
    <p:extLst>
      <p:ext uri="{BB962C8B-B14F-4D97-AF65-F5344CB8AC3E}">
        <p14:creationId xmlns:p14="http://schemas.microsoft.com/office/powerpoint/2010/main" val="683933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1676400"/>
            <a:ext cx="4419600" cy="4832092"/>
          </a:xfrm>
          <a:prstGeom prst="rect">
            <a:avLst/>
          </a:prstGeom>
          <a:solidFill>
            <a:schemeClr val="tx1">
              <a:alpha val="48000"/>
            </a:schemeClr>
          </a:solidFill>
        </p:spPr>
        <p:txBody>
          <a:bodyPr wrap="square">
            <a:spAutoFit/>
          </a:bodyPr>
          <a:lstStyle/>
          <a:p>
            <a:pPr algn="ctr"/>
            <a:r>
              <a:rPr lang="en-US" sz="2800" dirty="0" smtClean="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The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love of Christ is to constrain the believers, causing them to blend in  harmonious action at the cross of Calvary</a:t>
            </a:r>
            <a:r>
              <a:rPr lang="en-US" sz="2800" dirty="0">
                <a:solidFill>
                  <a:schemeClr val="bg1"/>
                </a:solidFill>
                <a:effectLst>
                  <a:glow rad="228600">
                    <a:srgbClr val="000000"/>
                  </a:glow>
                  <a:outerShdw blurRad="38100" dist="38100" dir="2700000" algn="tl">
                    <a:srgbClr val="000000">
                      <a:alpha val="43137"/>
                    </a:srgbClr>
                  </a:outerShdw>
                </a:effectLst>
                <a:latin typeface="Arial" pitchFamily="34" charset="0"/>
                <a:cs typeface="Arial" pitchFamily="34" charset="0"/>
              </a:rPr>
              <a:t>. </a:t>
            </a:r>
            <a:r>
              <a:rPr lang="en-US" sz="2800"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As they live the principles which separated them from the world, they will be bound to one another by the sacred cords of Christian love.  </a:t>
            </a:r>
            <a:r>
              <a:rPr lang="en-US" sz="2800" dirty="0">
                <a:solidFill>
                  <a:srgbClr val="FFFF00"/>
                </a:solidFill>
                <a:effectLst>
                  <a:glow rad="228600">
                    <a:srgbClr val="000000"/>
                  </a:glow>
                  <a:outerShdw blurRad="38100" dist="38100" dir="2700000" algn="tl">
                    <a:srgbClr val="000000">
                      <a:alpha val="43137"/>
                    </a:srgbClr>
                  </a:outerShdw>
                </a:effectLst>
                <a:latin typeface="Arial" pitchFamily="34" charset="0"/>
                <a:cs typeface="Arial" pitchFamily="34" charset="0"/>
              </a:rPr>
              <a:t>{MM 316.1} </a:t>
            </a:r>
          </a:p>
        </p:txBody>
      </p:sp>
      <p:sp>
        <p:nvSpPr>
          <p:cNvPr id="5" name="Title 1"/>
          <p:cNvSpPr>
            <a:spLocks noGrp="1"/>
          </p:cNvSpPr>
          <p:nvPr>
            <p:ph type="title"/>
          </p:nvPr>
        </p:nvSpPr>
        <p:spPr>
          <a:xfrm>
            <a:off x="457200" y="274638"/>
            <a:ext cx="8229600" cy="1143000"/>
          </a:xfrm>
        </p:spPr>
        <p:txBody>
          <a:bodyPr>
            <a:normAutofit/>
          </a:bodyPr>
          <a:lstStyle/>
          <a:p>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rPr>
              <a:t>An Army of Workers</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reflection blurRad="6350" stA="50000" endA="300" endPos="50000" dist="29997" dir="5400000" sy="-100000" algn="bl" rotWithShape="0"/>
              </a:effectLst>
              <a:latin typeface="Bernard MT Condensed" pitchFamily="18" charset="0"/>
            </a:endParaRPr>
          </a:p>
        </p:txBody>
      </p:sp>
    </p:spTree>
    <p:extLst>
      <p:ext uri="{BB962C8B-B14F-4D97-AF65-F5344CB8AC3E}">
        <p14:creationId xmlns:p14="http://schemas.microsoft.com/office/powerpoint/2010/main" val="986216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50800" algn="tl" rotWithShape="0">
                    <a:srgbClr val="000000"/>
                  </a:outerShdw>
                  <a:reflection blurRad="6350" stA="50000" endA="300" endPos="50000" dist="29997" dir="5400000" sy="-100000" algn="bl" rotWithShape="0"/>
                </a:effectLst>
                <a:latin typeface="Bernard MT Condensed" pitchFamily="18" charset="0"/>
              </a:rPr>
              <a:t>WAR </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50800" algn="tl" rotWithShape="0">
                  <a:srgbClr val="000000"/>
                </a:outerShdw>
                <a:reflection blurRad="6350" stA="50000" endA="300" endPos="50000" dist="29997" dir="5400000" sy="-100000" algn="bl" rotWithShape="0"/>
              </a:effectLst>
              <a:latin typeface="Bernard MT Condensed" pitchFamily="18" charset="0"/>
            </a:endParaRPr>
          </a:p>
        </p:txBody>
      </p:sp>
      <p:sp>
        <p:nvSpPr>
          <p:cNvPr id="3" name="Content Placeholder 2"/>
          <p:cNvSpPr>
            <a:spLocks noGrp="1"/>
          </p:cNvSpPr>
          <p:nvPr>
            <p:ph idx="1"/>
          </p:nvPr>
        </p:nvSpPr>
        <p:spPr/>
        <p:txBody>
          <a:bodyPr/>
          <a:lstStyle/>
          <a:p>
            <a:pPr algn="just"/>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Psa 18:34  He </a:t>
            </a:r>
            <a:r>
              <a:rPr lang="en-US"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teacheth</a:t>
            </a:r>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my hands to war, so that a bow of steel is broken by mine arms</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just"/>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Psa 144:1  </a:t>
            </a:r>
            <a:r>
              <a:rPr lang="en-US"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 Psalm of David. Blessed be the LORD my strength, which </a:t>
            </a:r>
            <a:r>
              <a:rPr lang="en-US" i="1" dirty="0" err="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teacheth</a:t>
            </a:r>
            <a:r>
              <a:rPr lang="en-US"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my hands to war, and my fingers to fight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just"/>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Psa 44:5  Through thee will we push down our enemies: through thy name will we tread them under that rise up against us</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just"/>
            <a:endParaRPr lang="en-US" dirty="0"/>
          </a:p>
        </p:txBody>
      </p:sp>
    </p:spTree>
    <p:extLst>
      <p:ext uri="{BB962C8B-B14F-4D97-AF65-F5344CB8AC3E}">
        <p14:creationId xmlns:p14="http://schemas.microsoft.com/office/powerpoint/2010/main" val="1345341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fbcdn-sphotos-e-a.akamaihd.net/hphotos-ak-xfa1/v/t1.0-9/1902716_10203011499472065_7979015351016681733_n.jpg?oh=25b58bfa64fb0ccf85dabfbe5cc40513&amp;oe=54B3A496&amp;__gda__=1420802333_ca9f947d99171e56348cceb542e57f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79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scontent-b-atl.xx.fbcdn.net/hphotos-xaf1/v/t1.0-9/10628109_10203003402789653_5560690247186063279_n.jpg?oh=5fc7cc8d016eb4ba6a7ea5a16bc04f2d&amp;oe=54F4D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40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20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glow rad="228600">
                    <a:schemeClr val="accent1">
                      <a:satMod val="175000"/>
                      <a:alpha val="40000"/>
                    </a:schemeClr>
                  </a:glow>
                  <a:outerShdw blurRad="25400" algn="tl" rotWithShape="0">
                    <a:srgbClr val="000000">
                      <a:alpha val="43000"/>
                    </a:srgbClr>
                  </a:outerShdw>
                  <a:reflection blurRad="6350" stA="55000" endA="50" endPos="85000" dist="29997" dir="5400000" sy="-100000" algn="bl" rotWithShape="0"/>
                </a:effectLst>
                <a:latin typeface="Baskerville Old Face" pitchFamily="18" charset="0"/>
              </a:rPr>
              <a:t>LIFE AND LIGHT</a:t>
            </a:r>
            <a:endParaRPr lang="en-US" b="1" spc="150" dirty="0">
              <a:ln w="11430"/>
              <a:solidFill>
                <a:srgbClr val="F8F8F8"/>
              </a:solidFill>
              <a:effectLst>
                <a:glow rad="228600">
                  <a:schemeClr val="accent1">
                    <a:satMod val="175000"/>
                    <a:alpha val="40000"/>
                  </a:schemeClr>
                </a:glow>
                <a:outerShdw blurRad="25400" algn="tl" rotWithShape="0">
                  <a:srgbClr val="000000">
                    <a:alpha val="43000"/>
                  </a:srgbClr>
                </a:outerShdw>
                <a:reflection blurRad="6350" stA="55000" endA="50" endPos="85000" dist="29997" dir="5400000" sy="-100000" algn="bl" rotWithShape="0"/>
              </a:effectLst>
              <a:latin typeface="Baskerville Old Face" pitchFamily="18" charset="0"/>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lgn="just"/>
            <a:r>
              <a:rPr lang="en-US"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Rom 13:11  And that, knowing the time, that now </a:t>
            </a:r>
            <a:r>
              <a:rPr lang="en-US"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it is high time to awake out of sleep: for now is our salvation nearer than when we believed. </a:t>
            </a:r>
          </a:p>
          <a:p>
            <a:pPr algn="just"/>
            <a:r>
              <a:rPr lang="en-US"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Rom 13:12  The night is far spent, the day is at hand: let us therefore cast off the works of darkness, and let us put on the </a:t>
            </a:r>
            <a:r>
              <a:rPr lang="en-US"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armour</a:t>
            </a:r>
            <a:r>
              <a:rPr lang="en-US"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 of light. </a:t>
            </a:r>
          </a:p>
          <a:p>
            <a:pPr algn="just"/>
            <a:r>
              <a:rPr lang="en-US"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Rom 13:13  Let us walk honestly, as in the day; not in rioting and drunkenness, not in chambering and wantonness, not in strife and envying. </a:t>
            </a:r>
          </a:p>
          <a:p>
            <a:pPr algn="just"/>
            <a:r>
              <a:rPr lang="en-US"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Rom 13:14  But put ye on the Lord Jesus Christ, and make not provision for the flesh, to </a:t>
            </a:r>
            <a:r>
              <a:rPr lang="en-US" i="1"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fulfil</a:t>
            </a:r>
            <a:r>
              <a:rPr lang="en-US" i="1"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 the lusts thereof.</a:t>
            </a:r>
          </a:p>
        </p:txBody>
      </p:sp>
    </p:spTree>
    <p:extLst>
      <p:ext uri="{BB962C8B-B14F-4D97-AF65-F5344CB8AC3E}">
        <p14:creationId xmlns:p14="http://schemas.microsoft.com/office/powerpoint/2010/main" val="1866920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2302</Words>
  <Application>Microsoft Office PowerPoint</Application>
  <PresentationFormat>On-screen Show (4:3)</PresentationFormat>
  <Paragraphs>70</Paragraphs>
  <Slides>56</Slides>
  <Notes>0</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PowerPoint Presentation</vt:lpstr>
      <vt:lpstr>PowerPoint Presentation</vt:lpstr>
      <vt:lpstr>PowerPoint Presentation</vt:lpstr>
      <vt:lpstr>PowerPoint Presentation</vt:lpstr>
      <vt:lpstr>WEAPONS OF OUR WARFARE</vt:lpstr>
      <vt:lpstr>WAR </vt:lpstr>
      <vt:lpstr>PowerPoint Presentation</vt:lpstr>
      <vt:lpstr>PowerPoint Presentation</vt:lpstr>
      <vt:lpstr>LIFE AND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WORK</vt:lpstr>
      <vt:lpstr>OUR WORK</vt:lpstr>
      <vt:lpstr>AGGRESSIVE CHRISTIANITY</vt:lpstr>
      <vt:lpstr>AGGRESSIVE CHRISTIANITY</vt:lpstr>
      <vt:lpstr>AGGRESSIVE CHRISTIANITY</vt:lpstr>
      <vt:lpstr>An Army of Workers</vt:lpstr>
      <vt:lpstr>An Army of Workers</vt:lpstr>
      <vt:lpstr>An Army of Workers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dc:creator>
  <cp:lastModifiedBy>Sami LW</cp:lastModifiedBy>
  <cp:revision>29</cp:revision>
  <dcterms:created xsi:type="dcterms:W3CDTF">2014-10-23T15:16:38Z</dcterms:created>
  <dcterms:modified xsi:type="dcterms:W3CDTF">2019-02-16T15:13:11Z</dcterms:modified>
</cp:coreProperties>
</file>