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5"/>
  </p:notesMasterIdLst>
  <p:handoutMasterIdLst>
    <p:handoutMasterId r:id="rId56"/>
  </p:handoutMasterIdLst>
  <p:sldIdLst>
    <p:sldId id="256" r:id="rId3"/>
    <p:sldId id="327" r:id="rId4"/>
    <p:sldId id="328" r:id="rId5"/>
    <p:sldId id="329" r:id="rId6"/>
    <p:sldId id="306" r:id="rId7"/>
    <p:sldId id="311" r:id="rId8"/>
    <p:sldId id="312" r:id="rId9"/>
    <p:sldId id="349" r:id="rId10"/>
    <p:sldId id="350" r:id="rId11"/>
    <p:sldId id="313" r:id="rId12"/>
    <p:sldId id="330" r:id="rId13"/>
    <p:sldId id="314" r:id="rId14"/>
    <p:sldId id="316" r:id="rId15"/>
    <p:sldId id="331" r:id="rId16"/>
    <p:sldId id="317" r:id="rId17"/>
    <p:sldId id="333" r:id="rId18"/>
    <p:sldId id="334" r:id="rId19"/>
    <p:sldId id="335" r:id="rId20"/>
    <p:sldId id="359" r:id="rId21"/>
    <p:sldId id="337" r:id="rId22"/>
    <p:sldId id="339" r:id="rId23"/>
    <p:sldId id="352" r:id="rId24"/>
    <p:sldId id="353" r:id="rId25"/>
    <p:sldId id="354" r:id="rId26"/>
    <p:sldId id="355" r:id="rId27"/>
    <p:sldId id="356" r:id="rId28"/>
    <p:sldId id="357" r:id="rId29"/>
    <p:sldId id="358" r:id="rId30"/>
    <p:sldId id="338" r:id="rId31"/>
    <p:sldId id="345" r:id="rId32"/>
    <p:sldId id="346" r:id="rId33"/>
    <p:sldId id="318" r:id="rId34"/>
    <p:sldId id="343" r:id="rId35"/>
    <p:sldId id="342" r:id="rId36"/>
    <p:sldId id="332" r:id="rId37"/>
    <p:sldId id="319" r:id="rId38"/>
    <p:sldId id="320" r:id="rId39"/>
    <p:sldId id="321" r:id="rId40"/>
    <p:sldId id="322" r:id="rId41"/>
    <p:sldId id="324" r:id="rId42"/>
    <p:sldId id="340" r:id="rId43"/>
    <p:sldId id="323" r:id="rId44"/>
    <p:sldId id="325" r:id="rId45"/>
    <p:sldId id="361" r:id="rId46"/>
    <p:sldId id="360" r:id="rId47"/>
    <p:sldId id="341" r:id="rId48"/>
    <p:sldId id="326" r:id="rId49"/>
    <p:sldId id="344" r:id="rId50"/>
    <p:sldId id="347" r:id="rId51"/>
    <p:sldId id="348" r:id="rId52"/>
    <p:sldId id="362" r:id="rId53"/>
    <p:sldId id="35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3" autoAdjust="0"/>
    <p:restoredTop sz="94624" autoAdjust="0"/>
  </p:normalViewPr>
  <p:slideViewPr>
    <p:cSldViewPr snapToGrid="0" showGuides="1">
      <p:cViewPr>
        <p:scale>
          <a:sx n="60" d="100"/>
          <a:sy n="60" d="100"/>
        </p:scale>
        <p:origin x="-2466" y="-1032"/>
      </p:cViewPr>
      <p:guideLst>
        <p:guide orient="horz" pos="2160"/>
        <p:guide pos="3840"/>
      </p:guideLst>
    </p:cSldViewPr>
  </p:slideViewPr>
  <p:notesTextViewPr>
    <p:cViewPr>
      <p:scale>
        <a:sx n="1" d="1"/>
        <a:sy n="1" d="1"/>
      </p:scale>
      <p:origin x="0" y="0"/>
    </p:cViewPr>
  </p:notesTextViewPr>
  <p:notesViewPr>
    <p:cSldViewPr snapToGrid="0" showGuides="1">
      <p:cViewPr varScale="1">
        <p:scale>
          <a:sx n="51" d="100"/>
          <a:sy n="51" d="100"/>
        </p:scale>
        <p:origin x="235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pPr/>
              <a:t>12/24/2018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p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pPr/>
              <a:t>12/24/2018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p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402B9795-92DC-40DC-A1CA-9A4B349D7824}" type="datetimeFigureOut">
              <a:rPr lang="en-US"/>
              <a:pPr/>
              <a:t>12/24/2018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pic>
        <p:nvPicPr>
          <p:cNvPr id="11" name="Picture 10"/>
          <p:cNvPicPr>
            <a:picLocks noChangeAspect="1"/>
          </p:cNvPicPr>
          <p:nvPr/>
        </p:nvPicPr>
        <p:blipFill rotWithShape="1">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3" name="Picture Placeholder 2"/>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pPr/>
              <a:t>12/24/2018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pPr/>
              <a:t>12/24/2018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pPr/>
              <a:t>12/24/2018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pPr/>
              <a:t>12/24/2018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pic>
        <p:nvPicPr>
          <p:cNvPr id="10" name="Picture 9"/>
          <p:cNvPicPr>
            <a:picLocks noChangeAspect="1"/>
          </p:cNvPicPr>
          <p:nvPr/>
        </p:nvPicPr>
        <p:blipFill rotWithShape="1">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a:ext>
            </a:extLst>
          </a:blip>
          <a:srcRect/>
          <a:stretch/>
        </p:blipFill>
        <p:spPr>
          <a:xfrm>
            <a:off x="1325880" y="0"/>
            <a:ext cx="1747524" cy="2292094"/>
          </a:xfrm>
          <a:prstGeom prst="rect">
            <a:avLst/>
          </a:prstGeom>
        </p:spPr>
      </p:pic>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smtClean="0"/>
              <a:t>Click icon to add picture</a:t>
            </a:r>
            <a:endParaRPr/>
          </a:p>
        </p:txBody>
      </p:sp>
      <p:sp>
        <p:nvSpPr>
          <p:cNvPr id="19"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pPr/>
              <a:t>12/24/2018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pic>
        <p:nvPicPr>
          <p:cNvPr id="7" name="Picture 6"/>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pPr/>
              <a:t>12/24/2018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pPr/>
              <a:t>12/24/2018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pPr/>
              <a:t>12/24/2018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pPr/>
              <a:t>12/24/2018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pPr/>
              <a:t>12/24/2018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a:solidFill>
                  <a:schemeClr val="tx1">
                    <a:lumMod val="60000"/>
                    <a:lumOff val="40000"/>
                  </a:schemeClr>
                </a:solidFill>
              </a:defRPr>
            </a:lvl1pPr>
          </a:lstStyle>
          <a:p>
            <a:fld id="{402B9795-92DC-40DC-A1CA-9A4B349D7824}" type="datetimeFigureOut">
              <a:rPr lang="en-US"/>
              <a:pPr/>
              <a:t>12/24/2018</a:t>
            </a:fld>
            <a:endParaRPr/>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a:solidFill>
                  <a:schemeClr val="tx1">
                    <a:lumMod val="60000"/>
                    <a:lumOff val="40000"/>
                  </a:schemeClr>
                </a:solidFill>
              </a:defRPr>
            </a:lvl1pPr>
          </a:lstStyle>
          <a:p>
            <a:endParaRPr/>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a:solidFill>
                  <a:schemeClr val="tx1">
                    <a:lumMod val="60000"/>
                    <a:lumOff val="40000"/>
                  </a:schemeClr>
                </a:solidFill>
              </a:defRPr>
            </a:lvl1pPr>
          </a:lstStyle>
          <a:p>
            <a:fld id="{0FF54DE5-C571-48E8-A5BC-B369434E2F44}" type="slidenum">
              <a:rPr/>
              <a:pPr/>
              <a:t>‹#›</a:t>
            </a:fld>
            <a:endParaRPr/>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1.mp3"/></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75855" y="2292094"/>
            <a:ext cx="6063095" cy="2219691"/>
          </a:xfrm>
        </p:spPr>
        <p:txBody>
          <a:bodyPr anchor="ctr">
            <a:normAutofit/>
          </a:bodyPr>
          <a:lstStyle/>
          <a:p>
            <a:pPr algn="ctr"/>
            <a:r>
              <a:rPr lang="en-US" sz="6600" dirty="0" smtClean="0"/>
              <a:t>The Birth of a Movement</a:t>
            </a:r>
            <a:endParaRPr lang="en-US" sz="6600" dirty="0"/>
          </a:p>
        </p:txBody>
      </p:sp>
      <p:sp>
        <p:nvSpPr>
          <p:cNvPr id="7" name="Subtitle 6"/>
          <p:cNvSpPr>
            <a:spLocks noGrp="1"/>
          </p:cNvSpPr>
          <p:nvPr>
            <p:ph type="subTitle" idx="1"/>
          </p:nvPr>
        </p:nvSpPr>
        <p:spPr/>
        <p:txBody>
          <a:bodyPr>
            <a:normAutofit/>
          </a:bodyPr>
          <a:lstStyle/>
          <a:p>
            <a:pPr algn="ctr"/>
            <a:r>
              <a:rPr lang="en-US" sz="2800" dirty="0" smtClean="0"/>
              <a:t>William Miller, 1844, and the Great Disappointment</a:t>
            </a:r>
            <a:endParaRPr lang="en-US" sz="2800" dirty="0"/>
          </a:p>
        </p:txBody>
      </p:sp>
      <p:pic>
        <p:nvPicPr>
          <p:cNvPr id="12" name="Picture Placeholder 11" descr="chmillhp.jpg"/>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a:xfrm>
            <a:off x="6981063" y="1228299"/>
            <a:ext cx="5210937" cy="4380931"/>
          </a:xfrm>
        </p:spPr>
      </p:pic>
      <p:pic>
        <p:nvPicPr>
          <p:cNvPr id="5" name="31 - Savior, like a Shepherd.mp3">
            <a:hlinkClick r:id="" action="ppaction://media"/>
          </p:cNvPr>
          <p:cNvPicPr>
            <a:picLocks noChangeAspect="1"/>
            <a:extLst>
              <a:ext uri="smNativeData">
                <pr:smNativeData xmlns:pr="smNativeData" xmlns:p14="http://schemas.microsoft.com/office/powerpoint/2010/main" xmlns="" val="SMDATA_18_eogfXBMAAAAlAAAAEQAAAC0AAAAAkAAAAEgAAACQAAAASAAAAAAAAAAAAAAAAAAAAAEAAABQAAAAAAAAAAAA4D8AAAAAAADgPwAAAAAAAOA/AAAAAAAA4D8AAAAAAADgPwAAAAAAAOA/AAAAAAAA4D8AAAAAAADgPwAAAAAAAOA/AAAAAAAA4D8CAAAAjAAAAAAAAAAAAAAA////ACwfOg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A+Plw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P///wAsHzoBAAAAAAAAAAAAAAAAAAAAAAAAAAAAAAAAAAAAAAAAAAAAAAAAf39/AD4+XAPMzMwAwMD/AH9/fwAAAAAAAAAAAAAAAAD///8AAAAAACEAAAAYAAAAFAAAAEAaAADOEwAAAB4AAI4XAAAQAAAAJgAAAAgAAAD//////////w=="/>
              </a:ext>
            </a:extLst>
          </p:cNvPicPr>
          <p:nvPr>
            <a:audioFile r:link="rId2"/>
            <p:extLst>
              <p:ext uri="{DAA4B4D4-6D71-4841-9C94-3DE7FCFB9230}">
                <p14:media xmlns:p14="http://schemas.microsoft.com/office/powerpoint/2010/main" r:embed="rId1"/>
              </p:ext>
            </p:extLst>
          </p:nvPr>
        </p:nvPicPr>
        <p:blipFill>
          <a:blip r:embed="rId5"/>
          <a:stretch>
            <a:fillRect/>
          </a:stretch>
        </p:blipFill>
        <p:spPr>
          <a:xfrm>
            <a:off x="9848193" y="6248400"/>
            <a:ext cx="609600" cy="609600"/>
          </a:xfrm>
          <a:prstGeom prst="rect">
            <a:avLst/>
          </a:prstGeom>
          <a:noFill/>
          <a:ln>
            <a:noFill/>
          </a:ln>
          <a:effectLst/>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Trebuchet MS" pitchFamily="34" charset="0"/>
              </a:rPr>
              <a:t>Cleansing of the Sanctuary</a:t>
            </a:r>
            <a:endParaRPr lang="en-US" sz="3600" dirty="0">
              <a:latin typeface="Trebuchet MS" pitchFamily="34" charset="0"/>
            </a:endParaRPr>
          </a:p>
        </p:txBody>
      </p:sp>
      <p:sp>
        <p:nvSpPr>
          <p:cNvPr id="3" name="Content Placeholder 2"/>
          <p:cNvSpPr>
            <a:spLocks noGrp="1"/>
          </p:cNvSpPr>
          <p:nvPr>
            <p:ph idx="1"/>
          </p:nvPr>
        </p:nvSpPr>
        <p:spPr>
          <a:xfrm>
            <a:off x="1104900" y="1600200"/>
            <a:ext cx="5947064" cy="4572000"/>
          </a:xfrm>
        </p:spPr>
        <p:txBody>
          <a:bodyPr>
            <a:normAutofit fontScale="92500" lnSpcReduction="20000"/>
          </a:bodyPr>
          <a:lstStyle/>
          <a:p>
            <a:pPr>
              <a:buFontTx/>
              <a:buChar char="-"/>
            </a:pPr>
            <a:r>
              <a:rPr lang="en-US" sz="4000" dirty="0" smtClean="0">
                <a:latin typeface="Trebuchet MS" pitchFamily="34" charset="0"/>
              </a:rPr>
              <a:t>Daniel 8:14</a:t>
            </a:r>
          </a:p>
          <a:p>
            <a:pPr>
              <a:buFontTx/>
              <a:buChar char="-"/>
            </a:pPr>
            <a:r>
              <a:rPr lang="en-US" sz="4000" dirty="0" smtClean="0">
                <a:latin typeface="Trebuchet MS" pitchFamily="34" charset="0"/>
              </a:rPr>
              <a:t>What was the Sanctuary that was to be cleansed?</a:t>
            </a:r>
          </a:p>
          <a:p>
            <a:pPr>
              <a:buFontTx/>
              <a:buChar char="-"/>
            </a:pPr>
            <a:r>
              <a:rPr lang="en-US" sz="4000" dirty="0" smtClean="0">
                <a:latin typeface="Trebuchet MS" pitchFamily="34" charset="0"/>
              </a:rPr>
              <a:t>Convinced in 1818</a:t>
            </a:r>
          </a:p>
          <a:p>
            <a:pPr>
              <a:buFontTx/>
              <a:buChar char="-"/>
            </a:pPr>
            <a:r>
              <a:rPr lang="en-US" sz="4000" dirty="0" smtClean="0">
                <a:latin typeface="Trebuchet MS" pitchFamily="34" charset="0"/>
              </a:rPr>
              <a:t>Started Preaching 1831</a:t>
            </a:r>
          </a:p>
          <a:p>
            <a:pPr>
              <a:buFontTx/>
              <a:buChar char="-"/>
            </a:pPr>
            <a:r>
              <a:rPr lang="en-US" sz="4000" dirty="0" smtClean="0">
                <a:latin typeface="Trebuchet MS" pitchFamily="34" charset="0"/>
              </a:rPr>
              <a:t>Received license from the Baptist Church to preach in 1833</a:t>
            </a:r>
          </a:p>
          <a:p>
            <a:pPr>
              <a:buFontTx/>
              <a:buChar char="-"/>
            </a:pPr>
            <a:endParaRPr lang="en-US" sz="4300" dirty="0">
              <a:latin typeface="Trebuchet MS"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7356764" y="1444336"/>
            <a:ext cx="3962400" cy="51181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Jesus is Coming!</a:t>
            </a:r>
            <a:endParaRPr lang="en-US" sz="3600" dirty="0">
              <a:latin typeface="Trebuchet MS"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2617077" y="1586241"/>
            <a:ext cx="6530319" cy="4893386"/>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The Movement Grows</a:t>
            </a:r>
            <a:endParaRPr lang="en-US" sz="3600" dirty="0">
              <a:latin typeface="Trebuchet MS" pitchFamily="34" charset="0"/>
            </a:endParaRPr>
          </a:p>
        </p:txBody>
      </p:sp>
      <p:sp>
        <p:nvSpPr>
          <p:cNvPr id="5" name="Content Placeholder 4"/>
          <p:cNvSpPr>
            <a:spLocks noGrp="1"/>
          </p:cNvSpPr>
          <p:nvPr>
            <p:ph idx="1"/>
          </p:nvPr>
        </p:nvSpPr>
        <p:spPr>
          <a:xfrm>
            <a:off x="4461164" y="1600200"/>
            <a:ext cx="6625935" cy="4572000"/>
          </a:xfrm>
        </p:spPr>
        <p:txBody>
          <a:bodyPr>
            <a:normAutofit lnSpcReduction="10000"/>
          </a:bodyPr>
          <a:lstStyle/>
          <a:p>
            <a:pPr>
              <a:buNone/>
              <a:defRPr/>
            </a:pPr>
            <a:r>
              <a:rPr lang="en-US" sz="4000" dirty="0" smtClean="0">
                <a:latin typeface="Trebuchet MS" pitchFamily="34" charset="0"/>
                <a:cs typeface="Narkisim" pitchFamily="34" charset="-79"/>
              </a:rPr>
              <a:t>-Joshua Himes</a:t>
            </a:r>
          </a:p>
          <a:p>
            <a:pPr>
              <a:buNone/>
              <a:defRPr/>
            </a:pPr>
            <a:r>
              <a:rPr lang="en-US" sz="4000" dirty="0" smtClean="0">
                <a:latin typeface="Trebuchet MS" pitchFamily="34" charset="0"/>
                <a:cs typeface="Narkisim" pitchFamily="34" charset="-79"/>
              </a:rPr>
              <a:t>-Pastor from Boston, MA</a:t>
            </a:r>
          </a:p>
          <a:p>
            <a:pPr>
              <a:buNone/>
              <a:defRPr/>
            </a:pPr>
            <a:r>
              <a:rPr lang="en-US" sz="4000" dirty="0" smtClean="0">
                <a:latin typeface="Trebuchet MS" pitchFamily="34" charset="0"/>
                <a:cs typeface="Narkisim" pitchFamily="34" charset="-79"/>
              </a:rPr>
              <a:t>-Heard Miller in 1839</a:t>
            </a:r>
          </a:p>
          <a:p>
            <a:pPr>
              <a:buNone/>
              <a:defRPr/>
            </a:pPr>
            <a:r>
              <a:rPr lang="en-US" sz="4000" dirty="0" smtClean="0">
                <a:latin typeface="Trebuchet MS" pitchFamily="34" charset="0"/>
                <a:cs typeface="Narkisim" pitchFamily="34" charset="-79"/>
              </a:rPr>
              <a:t>-Started publishing Miller’s message in 1840 in the </a:t>
            </a:r>
            <a:r>
              <a:rPr lang="en-US" sz="4000" i="1" dirty="0" smtClean="0">
                <a:latin typeface="Trebuchet MS" pitchFamily="34" charset="0"/>
                <a:cs typeface="Narkisim" pitchFamily="34" charset="-79"/>
              </a:rPr>
              <a:t>Signs of the Times</a:t>
            </a:r>
          </a:p>
          <a:p>
            <a:pPr>
              <a:buNone/>
              <a:defRPr/>
            </a:pPr>
            <a:r>
              <a:rPr lang="en-US" sz="4000" dirty="0" smtClean="0">
                <a:latin typeface="Trebuchet MS" pitchFamily="34" charset="0"/>
                <a:cs typeface="Narkisim" pitchFamily="34" charset="-79"/>
              </a:rPr>
              <a:t>-Accepted ideas in 1842</a:t>
            </a:r>
            <a:endParaRPr lang="en-US" sz="4400" dirty="0" smtClean="0">
              <a:latin typeface="Trebuchet MS" pitchFamily="34" charset="0"/>
              <a:cs typeface="Narkisim" pitchFamily="34" charset="-79"/>
            </a:endParaRPr>
          </a:p>
        </p:txBody>
      </p:sp>
      <p:pic>
        <p:nvPicPr>
          <p:cNvPr id="5122" name="Picture 2" descr="C:\Users\Maxwell\Pictures\PG01072.jpg"/>
          <p:cNvPicPr>
            <a:picLocks noChangeAspect="1" noChangeArrowheads="1"/>
          </p:cNvPicPr>
          <p:nvPr/>
        </p:nvPicPr>
        <p:blipFill>
          <a:blip r:embed="rId2" cstate="print"/>
          <a:srcRect/>
          <a:stretch>
            <a:fillRect/>
          </a:stretch>
        </p:blipFill>
        <p:spPr bwMode="auto">
          <a:xfrm>
            <a:off x="1046885" y="1490229"/>
            <a:ext cx="3251200" cy="4445000"/>
          </a:xfrm>
          <a:prstGeom prst="rect">
            <a:avLst/>
          </a:prstGeom>
          <a:noFill/>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The Movement Grows</a:t>
            </a:r>
            <a:endParaRPr lang="en-US" sz="3600" dirty="0">
              <a:latin typeface="Trebuchet MS"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a:off x="457200" y="1413597"/>
            <a:ext cx="11430000" cy="5000625"/>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The Movement Grows</a:t>
            </a:r>
            <a:endParaRPr lang="en-US" sz="3600" dirty="0">
              <a:latin typeface="Trebuchet MS" pitchFamily="34" charset="0"/>
            </a:endParaRPr>
          </a:p>
        </p:txBody>
      </p:sp>
      <p:sp>
        <p:nvSpPr>
          <p:cNvPr id="5" name="Content Placeholder 4"/>
          <p:cNvSpPr>
            <a:spLocks noGrp="1"/>
          </p:cNvSpPr>
          <p:nvPr>
            <p:ph idx="1"/>
          </p:nvPr>
        </p:nvSpPr>
        <p:spPr>
          <a:xfrm>
            <a:off x="1040047" y="1615965"/>
            <a:ext cx="6338215" cy="4572000"/>
          </a:xfrm>
        </p:spPr>
        <p:txBody>
          <a:bodyPr>
            <a:normAutofit/>
          </a:bodyPr>
          <a:lstStyle/>
          <a:p>
            <a:pPr>
              <a:buFontTx/>
              <a:buChar char="-"/>
              <a:defRPr/>
            </a:pPr>
            <a:r>
              <a:rPr lang="en-US" sz="4000" dirty="0" smtClean="0">
                <a:latin typeface="Trebuchet MS" pitchFamily="34" charset="0"/>
                <a:cs typeface="Narkisim" pitchFamily="34" charset="-79"/>
              </a:rPr>
              <a:t>Northeast</a:t>
            </a:r>
          </a:p>
          <a:p>
            <a:pPr>
              <a:buFontTx/>
              <a:buChar char="-"/>
              <a:defRPr/>
            </a:pPr>
            <a:r>
              <a:rPr lang="en-US" sz="4000" dirty="0" smtClean="0">
                <a:latin typeface="Trebuchet MS" pitchFamily="34" charset="0"/>
                <a:cs typeface="Narkisim" pitchFamily="34" charset="-79"/>
              </a:rPr>
              <a:t>Canada</a:t>
            </a:r>
          </a:p>
          <a:p>
            <a:pPr>
              <a:buFontTx/>
              <a:buChar char="-"/>
              <a:defRPr/>
            </a:pPr>
            <a:r>
              <a:rPr lang="en-US" sz="4000" dirty="0" smtClean="0">
                <a:latin typeface="Trebuchet MS" pitchFamily="34" charset="0"/>
                <a:cs typeface="Narkisim" pitchFamily="34" charset="-79"/>
              </a:rPr>
              <a:t>Australia</a:t>
            </a:r>
          </a:p>
          <a:p>
            <a:pPr>
              <a:buFontTx/>
              <a:buChar char="-"/>
              <a:defRPr/>
            </a:pPr>
            <a:r>
              <a:rPr lang="en-US" sz="4000" dirty="0" smtClean="0">
                <a:latin typeface="Trebuchet MS" pitchFamily="34" charset="0"/>
                <a:cs typeface="Narkisim" pitchFamily="34" charset="-79"/>
              </a:rPr>
              <a:t>England</a:t>
            </a:r>
          </a:p>
          <a:p>
            <a:pPr>
              <a:buFontTx/>
              <a:buChar char="-"/>
              <a:defRPr/>
            </a:pPr>
            <a:r>
              <a:rPr lang="en-US" sz="4000" dirty="0" smtClean="0">
                <a:latin typeface="Trebuchet MS" pitchFamily="34" charset="0"/>
                <a:cs typeface="Narkisim" pitchFamily="34" charset="-79"/>
              </a:rPr>
              <a:t>Norway</a:t>
            </a:r>
          </a:p>
          <a:p>
            <a:pPr>
              <a:buFontTx/>
              <a:buChar char="-"/>
              <a:defRPr/>
            </a:pPr>
            <a:r>
              <a:rPr lang="en-US" sz="4000" dirty="0" smtClean="0">
                <a:latin typeface="Trebuchet MS" pitchFamily="34" charset="0"/>
                <a:cs typeface="Narkisim" pitchFamily="34" charset="-79"/>
              </a:rPr>
              <a:t>Chile</a:t>
            </a:r>
            <a:endParaRPr lang="en-US" sz="4400" dirty="0" smtClean="0">
              <a:latin typeface="Trebuchet MS" pitchFamily="34" charset="0"/>
              <a:cs typeface="Narkisim" pitchFamily="34" charset="-79"/>
            </a:endParaRP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85945" y="1513111"/>
            <a:ext cx="5123793" cy="4422642"/>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The Movement Grows</a:t>
            </a:r>
            <a:endParaRPr lang="en-US" sz="3600" dirty="0">
              <a:latin typeface="Trebuchet MS"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1024371" y="1315316"/>
            <a:ext cx="8169196" cy="4822248"/>
          </a:xfrm>
          <a:prstGeom prst="rect">
            <a:avLst/>
          </a:prstGeom>
          <a:noFill/>
          <a:ln w="9525">
            <a:noFill/>
            <a:miter lim="800000"/>
            <a:headEnd/>
            <a:tailEnd/>
          </a:ln>
        </p:spPr>
      </p:pic>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35431" y="1965277"/>
            <a:ext cx="3474720" cy="4501853"/>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5" name="Content Placeholder 4"/>
          <p:cNvSpPr>
            <a:spLocks noGrp="1"/>
          </p:cNvSpPr>
          <p:nvPr>
            <p:ph idx="1"/>
          </p:nvPr>
        </p:nvSpPr>
        <p:spPr>
          <a:xfrm>
            <a:off x="5517931" y="1584433"/>
            <a:ext cx="5659820" cy="4989787"/>
          </a:xfrm>
        </p:spPr>
        <p:txBody>
          <a:bodyPr>
            <a:normAutofit fontScale="92500" lnSpcReduction="10000"/>
          </a:bodyPr>
          <a:lstStyle/>
          <a:p>
            <a:pPr>
              <a:buFontTx/>
              <a:buChar char="-"/>
              <a:defRPr/>
            </a:pPr>
            <a:r>
              <a:rPr lang="en-US" sz="4000" dirty="0" smtClean="0">
                <a:latin typeface="Trebuchet MS" pitchFamily="34" charset="0"/>
                <a:cs typeface="Narkisim" pitchFamily="34" charset="-79"/>
              </a:rPr>
              <a:t>Joseph Wolff</a:t>
            </a:r>
          </a:p>
          <a:p>
            <a:pPr>
              <a:buFontTx/>
              <a:buChar char="-"/>
              <a:defRPr/>
            </a:pPr>
            <a:r>
              <a:rPr lang="en-US" sz="4000" dirty="0" smtClean="0">
                <a:latin typeface="Trebuchet MS" pitchFamily="34" charset="0"/>
                <a:cs typeface="Narkisim" pitchFamily="34" charset="-79"/>
              </a:rPr>
              <a:t>Converted Jew</a:t>
            </a:r>
          </a:p>
          <a:p>
            <a:pPr>
              <a:buFontTx/>
              <a:buChar char="-"/>
              <a:defRPr/>
            </a:pPr>
            <a:r>
              <a:rPr lang="en-US" sz="4000" dirty="0" smtClean="0">
                <a:latin typeface="Trebuchet MS" pitchFamily="34" charset="0"/>
                <a:cs typeface="Narkisim" pitchFamily="34" charset="-79"/>
              </a:rPr>
              <a:t>1821-1845 Missionary Travels</a:t>
            </a:r>
          </a:p>
          <a:p>
            <a:pPr>
              <a:buFontTx/>
              <a:buChar char="-"/>
              <a:defRPr/>
            </a:pPr>
            <a:r>
              <a:rPr lang="en-US" sz="4000" dirty="0" smtClean="0">
                <a:latin typeface="Trebuchet MS" pitchFamily="34" charset="0"/>
                <a:cs typeface="Narkisim" pitchFamily="34" charset="-79"/>
              </a:rPr>
              <a:t>Africa, Middle East, USA</a:t>
            </a:r>
          </a:p>
          <a:p>
            <a:pPr>
              <a:buFontTx/>
              <a:buChar char="-"/>
              <a:defRPr/>
            </a:pPr>
            <a:r>
              <a:rPr lang="en-US" sz="4000" dirty="0" smtClean="0">
                <a:latin typeface="Trebuchet MS" pitchFamily="34" charset="0"/>
                <a:cs typeface="Narkisim" pitchFamily="34" charset="-79"/>
              </a:rPr>
              <a:t>Didn’t set a date but believe Jesus would come soon</a:t>
            </a: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1699" y="1797269"/>
            <a:ext cx="4099033" cy="4335517"/>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5" name="Content Placeholder 4"/>
          <p:cNvSpPr>
            <a:spLocks noGrp="1"/>
          </p:cNvSpPr>
          <p:nvPr>
            <p:ph idx="1"/>
          </p:nvPr>
        </p:nvSpPr>
        <p:spPr>
          <a:xfrm>
            <a:off x="1198179" y="1505603"/>
            <a:ext cx="9979572" cy="4989787"/>
          </a:xfrm>
        </p:spPr>
        <p:txBody>
          <a:bodyPr>
            <a:normAutofit fontScale="92500" lnSpcReduction="20000"/>
          </a:bodyPr>
          <a:lstStyle/>
          <a:p>
            <a:pPr>
              <a:buNone/>
              <a:defRPr/>
            </a:pPr>
            <a:r>
              <a:rPr lang="en-US" sz="4000" dirty="0" smtClean="0">
                <a:latin typeface="Trebuchet MS" pitchFamily="34" charset="0"/>
                <a:cs typeface="Narkisim" pitchFamily="34" charset="-79"/>
              </a:rPr>
              <a:t>“A similar belief was found by another missionary to exist in Tatary (Middle Asia). A Tatar priest put the question to the missionary as to when Christ would come the second time. When the missionary answered that he knew nothing about it, the priest seemed greatly surprised as such ignorance in one who professed to be a Bible teacher, and stated his own belief, founded on prophecy, that Christ would come about 1844.”</a:t>
            </a:r>
          </a:p>
          <a:p>
            <a:pPr algn="r">
              <a:buNone/>
              <a:defRPr/>
            </a:pPr>
            <a:r>
              <a:rPr lang="en-US" sz="4000" dirty="0" smtClean="0">
                <a:latin typeface="Trebuchet MS" pitchFamily="34" charset="0"/>
                <a:cs typeface="Narkisim" pitchFamily="34" charset="-79"/>
              </a:rPr>
              <a:t>-The Great Controversy, p. 362.1</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5" name="Content Placeholder 4"/>
          <p:cNvSpPr>
            <a:spLocks noGrp="1"/>
          </p:cNvSpPr>
          <p:nvPr>
            <p:ph idx="1"/>
          </p:nvPr>
        </p:nvSpPr>
        <p:spPr>
          <a:xfrm>
            <a:off x="1182414" y="1537136"/>
            <a:ext cx="5659820" cy="4989787"/>
          </a:xfrm>
        </p:spPr>
        <p:txBody>
          <a:bodyPr>
            <a:normAutofit fontScale="92500" lnSpcReduction="10000"/>
          </a:bodyPr>
          <a:lstStyle/>
          <a:p>
            <a:pPr>
              <a:buFontTx/>
              <a:buChar char="-"/>
              <a:defRPr/>
            </a:pPr>
            <a:r>
              <a:rPr lang="en-US" sz="4000" dirty="0" smtClean="0">
                <a:latin typeface="Trebuchet MS" pitchFamily="34" charset="0"/>
                <a:cs typeface="Narkisim" pitchFamily="34" charset="-79"/>
              </a:rPr>
              <a:t>Manuel </a:t>
            </a:r>
            <a:r>
              <a:rPr lang="en-US" sz="4000" dirty="0" err="1" smtClean="0">
                <a:latin typeface="Trebuchet MS" pitchFamily="34" charset="0"/>
                <a:cs typeface="Narkisim" pitchFamily="34" charset="-79"/>
              </a:rPr>
              <a:t>Lacunza</a:t>
            </a:r>
            <a:endParaRPr lang="en-US" sz="4000" dirty="0" smtClean="0">
              <a:latin typeface="Trebuchet MS" pitchFamily="34" charset="0"/>
              <a:cs typeface="Narkisim" pitchFamily="34" charset="-79"/>
            </a:endParaRPr>
          </a:p>
          <a:p>
            <a:pPr>
              <a:buFontTx/>
              <a:buChar char="-"/>
              <a:defRPr/>
            </a:pPr>
            <a:r>
              <a:rPr lang="en-US" sz="4000" dirty="0" smtClean="0">
                <a:latin typeface="Trebuchet MS" pitchFamily="34" charset="0"/>
                <a:cs typeface="Narkisim" pitchFamily="34" charset="-79"/>
              </a:rPr>
              <a:t>1731-c.1801</a:t>
            </a:r>
          </a:p>
          <a:p>
            <a:pPr>
              <a:buFontTx/>
              <a:buChar char="-"/>
              <a:defRPr/>
            </a:pPr>
            <a:r>
              <a:rPr lang="en-US" sz="4000" dirty="0" smtClean="0">
                <a:latin typeface="Trebuchet MS" pitchFamily="34" charset="0"/>
                <a:cs typeface="Narkisim" pitchFamily="34" charset="-79"/>
              </a:rPr>
              <a:t>Spanish Jesuit</a:t>
            </a:r>
          </a:p>
          <a:p>
            <a:pPr>
              <a:buFontTx/>
              <a:buChar char="-"/>
              <a:defRPr/>
            </a:pPr>
            <a:r>
              <a:rPr lang="en-US" sz="4000" dirty="0" smtClean="0">
                <a:latin typeface="Trebuchet MS" pitchFamily="34" charset="0"/>
                <a:cs typeface="Narkisim" pitchFamily="34" charset="-79"/>
              </a:rPr>
              <a:t>Believed in Jesus Return</a:t>
            </a:r>
          </a:p>
          <a:p>
            <a:pPr>
              <a:buFontTx/>
              <a:buChar char="-"/>
              <a:defRPr/>
            </a:pPr>
            <a:r>
              <a:rPr lang="en-US" sz="4000" dirty="0" smtClean="0">
                <a:latin typeface="Trebuchet MS" pitchFamily="34" charset="0"/>
                <a:cs typeface="Narkisim" pitchFamily="34" charset="-79"/>
              </a:rPr>
              <a:t>Published views under name “Rabbi Ben-Ezra”</a:t>
            </a:r>
          </a:p>
          <a:p>
            <a:pPr>
              <a:buFontTx/>
              <a:buChar char="-"/>
              <a:defRPr/>
            </a:pPr>
            <a:r>
              <a:rPr lang="en-US" sz="4000" dirty="0" smtClean="0">
                <a:latin typeface="Trebuchet MS" pitchFamily="34" charset="0"/>
                <a:cs typeface="Narkisim" pitchFamily="34" charset="-79"/>
              </a:rPr>
              <a:t>Translated to English 1825</a:t>
            </a:r>
          </a:p>
        </p:txBody>
      </p:sp>
      <p:pic>
        <p:nvPicPr>
          <p:cNvPr id="5122" name="Picture 2"/>
          <p:cNvPicPr>
            <a:picLocks noChangeAspect="1" noChangeArrowheads="1"/>
          </p:cNvPicPr>
          <p:nvPr/>
        </p:nvPicPr>
        <p:blipFill>
          <a:blip r:embed="rId2" cstate="print"/>
          <a:srcRect/>
          <a:stretch>
            <a:fillRect/>
          </a:stretch>
        </p:blipFill>
        <p:spPr bwMode="auto">
          <a:xfrm>
            <a:off x="7397311" y="1466430"/>
            <a:ext cx="4095751" cy="4840433"/>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5" name="Content Placeholder 4"/>
          <p:cNvSpPr>
            <a:spLocks noGrp="1"/>
          </p:cNvSpPr>
          <p:nvPr>
            <p:ph idx="1"/>
          </p:nvPr>
        </p:nvSpPr>
        <p:spPr>
          <a:xfrm>
            <a:off x="1182414" y="1537136"/>
            <a:ext cx="5659820" cy="4989787"/>
          </a:xfrm>
        </p:spPr>
        <p:txBody>
          <a:bodyPr>
            <a:normAutofit fontScale="62500" lnSpcReduction="20000"/>
          </a:bodyPr>
          <a:lstStyle/>
          <a:p>
            <a:pPr>
              <a:buFontTx/>
              <a:buChar char="-"/>
              <a:defRPr/>
            </a:pPr>
            <a:r>
              <a:rPr lang="en-US" sz="4000" dirty="0">
                <a:latin typeface="Trebuchet MS" pitchFamily="34" charset="0"/>
                <a:cs typeface="Narkisim" pitchFamily="34" charset="-79"/>
              </a:rPr>
              <a:t>In South America, in the midst of barbarism and </a:t>
            </a:r>
            <a:r>
              <a:rPr lang="en-US" sz="4000" dirty="0" err="1">
                <a:latin typeface="Trebuchet MS" pitchFamily="34" charset="0"/>
                <a:cs typeface="Narkisim" pitchFamily="34" charset="-79"/>
              </a:rPr>
              <a:t>priestcraft</a:t>
            </a:r>
            <a:r>
              <a:rPr lang="en-US" sz="4000" dirty="0">
                <a:latin typeface="Trebuchet MS" pitchFamily="34" charset="0"/>
                <a:cs typeface="Narkisim" pitchFamily="34" charset="-79"/>
              </a:rPr>
              <a:t>, </a:t>
            </a:r>
            <a:r>
              <a:rPr lang="en-US" sz="4000" dirty="0" err="1">
                <a:latin typeface="Trebuchet MS" pitchFamily="34" charset="0"/>
                <a:cs typeface="Narkisim" pitchFamily="34" charset="-79"/>
              </a:rPr>
              <a:t>Lacunza</a:t>
            </a:r>
            <a:r>
              <a:rPr lang="en-US" sz="4000" dirty="0">
                <a:latin typeface="Trebuchet MS" pitchFamily="34" charset="0"/>
                <a:cs typeface="Narkisim" pitchFamily="34" charset="-79"/>
              </a:rPr>
              <a:t>, a Spaniard and a Jesuit, found his way to the Scriptures, and thus received the truth of Christ's speedy </a:t>
            </a:r>
            <a:r>
              <a:rPr lang="en-US" sz="4000" dirty="0" smtClean="0">
                <a:latin typeface="Trebuchet MS" pitchFamily="34" charset="0"/>
                <a:cs typeface="Narkisim" pitchFamily="34" charset="-79"/>
              </a:rPr>
              <a:t>return</a:t>
            </a:r>
            <a:r>
              <a:rPr lang="en-US" sz="4000" dirty="0">
                <a:latin typeface="Trebuchet MS" pitchFamily="34" charset="0"/>
                <a:cs typeface="Narkisim" pitchFamily="34" charset="-79"/>
              </a:rPr>
              <a:t>. Impelled to give the warning, yet desiring to escape the censures of Rome, he published his views under the assumed name of “Rabbi Ben-Israel,” representing himself as a converted Jew. </a:t>
            </a:r>
            <a:r>
              <a:rPr lang="en-US" sz="4000" dirty="0" err="1">
                <a:latin typeface="Trebuchet MS" pitchFamily="34" charset="0"/>
                <a:cs typeface="Narkisim" pitchFamily="34" charset="-79"/>
              </a:rPr>
              <a:t>Lacunza</a:t>
            </a:r>
            <a:r>
              <a:rPr lang="en-US" sz="4000" dirty="0">
                <a:latin typeface="Trebuchet MS" pitchFamily="34" charset="0"/>
                <a:cs typeface="Narkisim" pitchFamily="34" charset="-79"/>
              </a:rPr>
              <a:t> lived in the eighteenth century, but it was about 1825 that his book, having found its way to London, was translated into the English language. Its publication served to deepen the interest already awakening in England in the subject of the second advent.  {GC88 362.3}</a:t>
            </a:r>
            <a:endParaRPr lang="en-US" sz="4000" dirty="0" smtClean="0">
              <a:latin typeface="Trebuchet MS" pitchFamily="34" charset="0"/>
              <a:cs typeface="Narkisim" pitchFamily="34" charset="-79"/>
            </a:endParaRPr>
          </a:p>
        </p:txBody>
      </p:sp>
      <p:pic>
        <p:nvPicPr>
          <p:cNvPr id="5122" name="Picture 2"/>
          <p:cNvPicPr>
            <a:picLocks noChangeAspect="1" noChangeArrowheads="1"/>
          </p:cNvPicPr>
          <p:nvPr/>
        </p:nvPicPr>
        <p:blipFill>
          <a:blip r:embed="rId2" cstate="print"/>
          <a:srcRect/>
          <a:stretch>
            <a:fillRect/>
          </a:stretch>
        </p:blipFill>
        <p:spPr bwMode="auto">
          <a:xfrm>
            <a:off x="7397311" y="1466430"/>
            <a:ext cx="4095751" cy="4840433"/>
          </a:xfrm>
          <a:prstGeom prst="rect">
            <a:avLst/>
          </a:prstGeom>
          <a:noFill/>
          <a:ln w="9525">
            <a:noFill/>
            <a:miter lim="800000"/>
            <a:headEnd/>
            <a:tailEnd/>
          </a:ln>
        </p:spPr>
      </p:pic>
    </p:spTree>
    <p:extLst>
      <p:ext uri="{BB962C8B-B14F-4D97-AF65-F5344CB8AC3E}">
        <p14:creationId xmlns:p14="http://schemas.microsoft.com/office/powerpoint/2010/main" val="45040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The Great Awakenings</a:t>
            </a:r>
            <a:endParaRPr lang="en-US" sz="3600" dirty="0">
              <a:latin typeface="Trebuchet MS" pitchFamily="34" charset="0"/>
            </a:endParaRPr>
          </a:p>
        </p:txBody>
      </p:sp>
      <p:sp>
        <p:nvSpPr>
          <p:cNvPr id="5" name="Content Placeholder 4"/>
          <p:cNvSpPr>
            <a:spLocks noGrp="1"/>
          </p:cNvSpPr>
          <p:nvPr>
            <p:ph idx="1"/>
          </p:nvPr>
        </p:nvSpPr>
        <p:spPr>
          <a:xfrm>
            <a:off x="4461164" y="1600200"/>
            <a:ext cx="6625935" cy="4572000"/>
          </a:xfrm>
        </p:spPr>
        <p:txBody>
          <a:bodyPr>
            <a:normAutofit/>
          </a:bodyPr>
          <a:lstStyle/>
          <a:p>
            <a:pPr>
              <a:buNone/>
              <a:defRPr/>
            </a:pPr>
            <a:r>
              <a:rPr lang="en-US" sz="4000" dirty="0" smtClean="0">
                <a:latin typeface="Trebuchet MS" pitchFamily="34" charset="0"/>
                <a:cs typeface="Narkisim" pitchFamily="34" charset="-79"/>
              </a:rPr>
              <a:t>-B</a:t>
            </a:r>
          </a:p>
        </p:txBody>
      </p:sp>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8993" y="1513489"/>
            <a:ext cx="4445876" cy="4508938"/>
          </a:xfrm>
          <a:prstGeom prst="rect">
            <a:avLst/>
          </a:prstGeom>
          <a:noFill/>
          <a:ln w="9525">
            <a:noFill/>
            <a:miter lim="800000"/>
            <a:headEnd/>
            <a:tailEnd/>
          </a:ln>
        </p:spPr>
      </p:pic>
      <p:sp>
        <p:nvSpPr>
          <p:cNvPr id="7" name="TextBox 6"/>
          <p:cNvSpPr txBox="1"/>
          <p:nvPr/>
        </p:nvSpPr>
        <p:spPr>
          <a:xfrm>
            <a:off x="5675586" y="1545018"/>
            <a:ext cx="5218386" cy="5262979"/>
          </a:xfrm>
          <a:prstGeom prst="rect">
            <a:avLst/>
          </a:prstGeom>
          <a:noFill/>
        </p:spPr>
        <p:txBody>
          <a:bodyPr wrap="square" rtlCol="0">
            <a:spAutoFit/>
          </a:bodyPr>
          <a:lstStyle/>
          <a:p>
            <a:r>
              <a:rPr lang="en-US" sz="4400" dirty="0" smtClean="0"/>
              <a:t>1</a:t>
            </a:r>
            <a:r>
              <a:rPr lang="en-US" sz="4400" baseline="30000" dirty="0" smtClean="0"/>
              <a:t>st</a:t>
            </a:r>
            <a:r>
              <a:rPr lang="en-US" sz="4400" dirty="0" smtClean="0"/>
              <a:t> – 1730’s-1740’s Mostly focused Christians</a:t>
            </a:r>
          </a:p>
          <a:p>
            <a:endParaRPr lang="en-US" sz="2800" dirty="0" smtClean="0"/>
          </a:p>
          <a:p>
            <a:r>
              <a:rPr lang="en-US" sz="4400" dirty="0" smtClean="0"/>
              <a:t>2</a:t>
            </a:r>
            <a:r>
              <a:rPr lang="en-US" sz="4400" baseline="30000" dirty="0" smtClean="0"/>
              <a:t>nd</a:t>
            </a:r>
            <a:r>
              <a:rPr lang="en-US" sz="4400" dirty="0" smtClean="0"/>
              <a:t> – 1800-1860’s Focused on the Lost</a:t>
            </a:r>
          </a:p>
          <a:p>
            <a:endParaRPr lang="en-US" sz="4400" dirty="0"/>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5" name="Content Placeholder 4"/>
          <p:cNvSpPr>
            <a:spLocks noGrp="1"/>
          </p:cNvSpPr>
          <p:nvPr>
            <p:ph idx="1"/>
          </p:nvPr>
        </p:nvSpPr>
        <p:spPr>
          <a:xfrm>
            <a:off x="5517932" y="1600198"/>
            <a:ext cx="5659820" cy="4989787"/>
          </a:xfrm>
        </p:spPr>
        <p:txBody>
          <a:bodyPr>
            <a:normAutofit/>
          </a:bodyPr>
          <a:lstStyle/>
          <a:p>
            <a:pPr>
              <a:buFontTx/>
              <a:buChar char="-"/>
              <a:defRPr/>
            </a:pPr>
            <a:r>
              <a:rPr lang="en-US" sz="4000" dirty="0" smtClean="0"/>
              <a:t>Johann Albrecht </a:t>
            </a:r>
            <a:r>
              <a:rPr lang="en-US" sz="4000" dirty="0" err="1" smtClean="0"/>
              <a:t>Bengel</a:t>
            </a:r>
            <a:endParaRPr lang="en-US" sz="4000" dirty="0" smtClean="0"/>
          </a:p>
          <a:p>
            <a:pPr>
              <a:buFontTx/>
              <a:buChar char="-"/>
              <a:defRPr/>
            </a:pPr>
            <a:r>
              <a:rPr lang="en-US" sz="4000" dirty="0" smtClean="0"/>
              <a:t>1687-1752</a:t>
            </a:r>
          </a:p>
          <a:p>
            <a:pPr>
              <a:buFontTx/>
              <a:buChar char="-"/>
              <a:defRPr/>
            </a:pPr>
            <a:r>
              <a:rPr lang="en-US" sz="4000" dirty="0" smtClean="0"/>
              <a:t>German, Lutheran Minister</a:t>
            </a:r>
          </a:p>
          <a:p>
            <a:pPr>
              <a:buFontTx/>
              <a:buChar char="-"/>
              <a:defRPr/>
            </a:pPr>
            <a:r>
              <a:rPr lang="en-US" sz="4000" dirty="0" smtClean="0"/>
              <a:t>Set date for Jesus return in 1836</a:t>
            </a:r>
          </a:p>
          <a:p>
            <a:pPr>
              <a:buFontTx/>
              <a:buChar char="-"/>
              <a:defRPr/>
            </a:pPr>
            <a:endParaRPr lang="en-US" sz="4000" dirty="0" smtClean="0">
              <a:latin typeface="Trebuchet MS" pitchFamily="34" charset="0"/>
              <a:cs typeface="Narkisim" pitchFamily="34" charset="-79"/>
            </a:endParaRP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r="-2099"/>
          <a:stretch>
            <a:fillRect/>
          </a:stretch>
        </p:blipFill>
        <p:spPr bwMode="auto">
          <a:xfrm>
            <a:off x="1036747" y="1485924"/>
            <a:ext cx="4339294" cy="5079797"/>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pic>
        <p:nvPicPr>
          <p:cNvPr id="7170" name="Picture 2"/>
          <p:cNvPicPr>
            <a:picLocks noChangeAspect="1" noChangeArrowheads="1"/>
          </p:cNvPicPr>
          <p:nvPr/>
        </p:nvPicPr>
        <p:blipFill>
          <a:blip r:embed="rId2" cstate="print"/>
          <a:srcRect/>
          <a:stretch>
            <a:fillRect/>
          </a:stretch>
        </p:blipFill>
        <p:spPr bwMode="auto">
          <a:xfrm>
            <a:off x="1418897" y="1540269"/>
            <a:ext cx="3081501" cy="4884507"/>
          </a:xfrm>
          <a:prstGeom prst="rect">
            <a:avLst/>
          </a:prstGeom>
          <a:noFill/>
          <a:ln w="9525">
            <a:noFill/>
            <a:miter lim="800000"/>
            <a:headEnd/>
            <a:tailEnd/>
          </a:ln>
        </p:spPr>
      </p:pic>
      <p:sp>
        <p:nvSpPr>
          <p:cNvPr id="6" name="Content Placeholder 4"/>
          <p:cNvSpPr>
            <a:spLocks noGrp="1"/>
          </p:cNvSpPr>
          <p:nvPr>
            <p:ph idx="1"/>
          </p:nvPr>
        </p:nvSpPr>
        <p:spPr>
          <a:xfrm>
            <a:off x="5517932" y="1600198"/>
            <a:ext cx="5659820" cy="4989787"/>
          </a:xfrm>
        </p:spPr>
        <p:txBody>
          <a:bodyPr>
            <a:normAutofit/>
          </a:bodyPr>
          <a:lstStyle/>
          <a:p>
            <a:pPr>
              <a:buFontTx/>
              <a:buChar char="-"/>
              <a:defRPr/>
            </a:pPr>
            <a:r>
              <a:rPr lang="en-US" sz="4000" dirty="0" smtClean="0"/>
              <a:t>Child Preachers in Scandinavia</a:t>
            </a:r>
          </a:p>
          <a:p>
            <a:pPr>
              <a:buFontTx/>
              <a:buChar char="-"/>
              <a:defRPr/>
            </a:pPr>
            <a:r>
              <a:rPr lang="en-US" sz="4000" dirty="0" smtClean="0"/>
              <a:t>1840’s</a:t>
            </a:r>
          </a:p>
          <a:p>
            <a:pPr>
              <a:buFontTx/>
              <a:buChar char="-"/>
              <a:defRPr/>
            </a:pPr>
            <a:r>
              <a:rPr lang="en-US" sz="4000" dirty="0" smtClean="0">
                <a:latin typeface="Trebuchet MS" pitchFamily="34" charset="0"/>
                <a:cs typeface="Narkisim" pitchFamily="34" charset="-79"/>
              </a:rPr>
              <a:t>Preached of Jesus’ soon return to thousands</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6" name="Content Placeholder 4"/>
          <p:cNvSpPr>
            <a:spLocks noGrp="1"/>
          </p:cNvSpPr>
          <p:nvPr>
            <p:ph idx="1"/>
          </p:nvPr>
        </p:nvSpPr>
        <p:spPr>
          <a:xfrm>
            <a:off x="977462" y="1600198"/>
            <a:ext cx="10200290" cy="4989787"/>
          </a:xfrm>
        </p:spPr>
        <p:txBody>
          <a:bodyPr>
            <a:normAutofit fontScale="55000" lnSpcReduction="20000"/>
          </a:bodyPr>
          <a:lstStyle/>
          <a:p>
            <a:pPr marL="0" indent="0" algn="just">
              <a:buNone/>
              <a:defRPr/>
            </a:pPr>
            <a:r>
              <a:rPr lang="en-US" sz="4000" dirty="0" smtClean="0"/>
              <a:t>It </a:t>
            </a:r>
            <a:r>
              <a:rPr lang="en-US" sz="4000" dirty="0"/>
              <a:t>was God's will that the tidings of the </a:t>
            </a:r>
            <a:r>
              <a:rPr lang="en-US" sz="4000" dirty="0" err="1"/>
              <a:t>Saviour's</a:t>
            </a:r>
            <a:r>
              <a:rPr lang="en-US" sz="4000" dirty="0"/>
              <a:t> coming should be given in the Scandinavian countries; and when the voices of His servants were silenced, He put His Spirit upon the children, that the work might be accomplished. When Jesus drew near to Jerusalem attended by the rejoicing multitudes that, with shouts of triumph and the waving of palm branches, heralded Him as the Son of David, the jealous Pharisees called upon Him to silence them; but Jesus answered that all this was in fulfillment of prophecy, and if these should hold their peace, the very stones would cry out. The people, intimidated by the threats of the priests and rulers, ceased their joyful proclamation as they entered the gates of Jerusalem; but the children in the temple courts afterward took up the refrain, and, waving their branches of palm, they cried: "Hosanna to the Son of David!" Matthew 21:8-16. When the Pharisees, sorely displeased, said unto Him, "</a:t>
            </a:r>
            <a:r>
              <a:rPr lang="en-US" sz="4000" dirty="0" err="1"/>
              <a:t>Hearest</a:t>
            </a:r>
            <a:r>
              <a:rPr lang="en-US" sz="4000" dirty="0"/>
              <a:t> Thou what these say?" Jesus answered, "Yea; have ye never read, Out of the mouth of babes and </a:t>
            </a:r>
            <a:r>
              <a:rPr lang="en-US" sz="4000" dirty="0" err="1"/>
              <a:t>sucklings</a:t>
            </a:r>
            <a:r>
              <a:rPr lang="en-US" sz="4000" dirty="0"/>
              <a:t> Thou hast perfected praise?" As God wrought through children </a:t>
            </a:r>
            <a:r>
              <a:rPr lang="en-US" sz="4000" dirty="0" smtClean="0"/>
              <a:t>at </a:t>
            </a:r>
            <a:r>
              <a:rPr lang="en-US" sz="4000" dirty="0"/>
              <a:t>the time of Christ's first advent, so He wrought through them in giving the message of His second advent. God's word must be fulfilled, that the proclamation of the </a:t>
            </a:r>
            <a:r>
              <a:rPr lang="en-US" sz="4000" dirty="0" err="1"/>
              <a:t>Saviour's</a:t>
            </a:r>
            <a:r>
              <a:rPr lang="en-US" sz="4000" dirty="0"/>
              <a:t> coming should be given to all peoples, tongues, and nations.  {GC 367.2} </a:t>
            </a:r>
          </a:p>
        </p:txBody>
      </p:sp>
    </p:spTree>
    <p:extLst>
      <p:ext uri="{BB962C8B-B14F-4D97-AF65-F5344CB8AC3E}">
        <p14:creationId xmlns:p14="http://schemas.microsoft.com/office/powerpoint/2010/main" val="2799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6" name="Content Placeholder 4"/>
          <p:cNvSpPr>
            <a:spLocks noGrp="1"/>
          </p:cNvSpPr>
          <p:nvPr>
            <p:ph idx="1"/>
          </p:nvPr>
        </p:nvSpPr>
        <p:spPr>
          <a:xfrm>
            <a:off x="977462" y="1600198"/>
            <a:ext cx="10200290" cy="4989787"/>
          </a:xfrm>
        </p:spPr>
        <p:txBody>
          <a:bodyPr>
            <a:normAutofit fontScale="85000" lnSpcReduction="10000"/>
          </a:bodyPr>
          <a:lstStyle/>
          <a:p>
            <a:pPr marL="0" indent="0" algn="just">
              <a:buNone/>
              <a:defRPr/>
            </a:pPr>
            <a:r>
              <a:rPr lang="en-US" sz="4000" dirty="0"/>
              <a:t>To William Miller and his </a:t>
            </a:r>
            <a:r>
              <a:rPr lang="en-US" sz="4000" dirty="0" err="1"/>
              <a:t>colaborers</a:t>
            </a:r>
            <a:r>
              <a:rPr lang="en-US" sz="4000" dirty="0"/>
              <a:t> it was given to preach the warning in America. This country became the center of the great advent movement. It was here that the prophecy of the first angel's message had its most direct fulfillment. The writings of Miller and his associates were carried to distant lands. Wherever missionaries had penetrated in all the world, were sent the glad tidings of Christ's speedy return. Far and wide spread the message of the everlasting gospel: "Fear God, and give glory to Him; for the hour of His judgment is come."  {GC 368.1} </a:t>
            </a:r>
            <a:endParaRPr lang="en-US" sz="4000" dirty="0">
              <a:latin typeface="Trebuchet MS" pitchFamily="34" charset="0"/>
              <a:cs typeface="Narkisim" pitchFamily="34" charset="-79"/>
            </a:endParaRPr>
          </a:p>
        </p:txBody>
      </p:sp>
    </p:spTree>
    <p:extLst>
      <p:ext uri="{BB962C8B-B14F-4D97-AF65-F5344CB8AC3E}">
        <p14:creationId xmlns:p14="http://schemas.microsoft.com/office/powerpoint/2010/main" val="200954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6" name="Content Placeholder 4"/>
          <p:cNvSpPr>
            <a:spLocks noGrp="1"/>
          </p:cNvSpPr>
          <p:nvPr>
            <p:ph idx="1"/>
          </p:nvPr>
        </p:nvSpPr>
        <p:spPr>
          <a:xfrm>
            <a:off x="977462" y="1600198"/>
            <a:ext cx="10200290" cy="4989787"/>
          </a:xfrm>
        </p:spPr>
        <p:txBody>
          <a:bodyPr>
            <a:normAutofit fontScale="85000" lnSpcReduction="20000"/>
          </a:bodyPr>
          <a:lstStyle/>
          <a:p>
            <a:pPr marL="0" indent="0" algn="just">
              <a:buNone/>
              <a:defRPr/>
            </a:pPr>
            <a:r>
              <a:rPr lang="en-US" sz="4000" dirty="0"/>
              <a:t>The days are fast approaching when there will be great perplexity and confusion. Satan, clothed in angel robes, will deceive, if possible, the very elect. There will be gods many and lords many. Every wind of doctrine will be blowing. Those who have rendered supreme homage to "science falsely so called" will not be the leaders then. Those who have trusted to intellect, genius, or talent will not then stand at the head of rank and file. They did not keep pace with the light. Those who have proved themselves unfaithful will not then be entrusted with the flock. In the last solemn work few great men will be engaged. {5T 80.1} </a:t>
            </a:r>
            <a:endParaRPr lang="en-US" sz="4000" dirty="0">
              <a:latin typeface="Trebuchet MS" pitchFamily="34" charset="0"/>
              <a:cs typeface="Narkisim" pitchFamily="34" charset="-79"/>
            </a:endParaRPr>
          </a:p>
        </p:txBody>
      </p:sp>
    </p:spTree>
    <p:extLst>
      <p:ext uri="{BB962C8B-B14F-4D97-AF65-F5344CB8AC3E}">
        <p14:creationId xmlns:p14="http://schemas.microsoft.com/office/powerpoint/2010/main" val="79775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6" name="Content Placeholder 4"/>
          <p:cNvSpPr>
            <a:spLocks noGrp="1"/>
          </p:cNvSpPr>
          <p:nvPr>
            <p:ph idx="1"/>
          </p:nvPr>
        </p:nvSpPr>
        <p:spPr>
          <a:xfrm>
            <a:off x="977462" y="1600198"/>
            <a:ext cx="10200290" cy="4989787"/>
          </a:xfrm>
        </p:spPr>
        <p:txBody>
          <a:bodyPr>
            <a:normAutofit fontScale="55000" lnSpcReduction="20000"/>
          </a:bodyPr>
          <a:lstStyle/>
          <a:p>
            <a:pPr marL="0" indent="0" algn="just">
              <a:buNone/>
              <a:defRPr/>
            </a:pPr>
            <a:r>
              <a:rPr lang="en-US" sz="4000" dirty="0"/>
              <a:t>Jesus sends his people a message of warning to prepare them for his coming. To the prophet John was made known the closing work in the great plan of man's redemption. He beheld an angel flying "in the midst of heaven, having the everlasting gospel to preach unto them that dwell on the earth, and to every nation, and kindred, and tongue, and people, saying with a loud voice, Fear God, and give glory to him; for the hour of his Judgment is come; and worship him that made heaven, and earth, and the sea, and the fountains of waters." [Revelation 14:6, 7.]  {4SP 199.2} </a:t>
            </a:r>
          </a:p>
          <a:p>
            <a:pPr marL="0" indent="0" algn="just">
              <a:buNone/>
              <a:defRPr/>
            </a:pPr>
            <a:r>
              <a:rPr lang="en-US" sz="4000" dirty="0" smtClean="0"/>
              <a:t>The </a:t>
            </a:r>
            <a:r>
              <a:rPr lang="en-US" sz="4000" dirty="0"/>
              <a:t>angel represented in prophecy as delivering this message, symbolizes a class of faithful men, who, obedient to the promptings of God's Spirit and the teachings of his word, proclaim this warning to the inhabitants of earth. This message was not to be committed to the religious leaders of the people. </a:t>
            </a:r>
            <a:r>
              <a:rPr lang="en-US" sz="4000" dirty="0" smtClean="0"/>
              <a:t>They </a:t>
            </a:r>
            <a:r>
              <a:rPr lang="en-US" sz="4000" dirty="0"/>
              <a:t>had failed to preserve their connection with God, and had refused the light from Heaven; therefore they were not of the number described by the apostle Paul: "But ye, brethren, are not in darkness, that that day should overtake you as a thief. Ye are all the children of light, and the children of the day; we are not of the night nor of darkness." [1 Thessalonians 5:4, 5.]  {4SP 199.3} </a:t>
            </a:r>
            <a:endParaRPr lang="en-US" sz="4000" dirty="0">
              <a:latin typeface="Trebuchet MS" pitchFamily="34" charset="0"/>
              <a:cs typeface="Narkisim" pitchFamily="34" charset="-79"/>
            </a:endParaRPr>
          </a:p>
        </p:txBody>
      </p:sp>
    </p:spTree>
    <p:extLst>
      <p:ext uri="{BB962C8B-B14F-4D97-AF65-F5344CB8AC3E}">
        <p14:creationId xmlns:p14="http://schemas.microsoft.com/office/powerpoint/2010/main" val="55160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6" name="Content Placeholder 4"/>
          <p:cNvSpPr>
            <a:spLocks noGrp="1"/>
          </p:cNvSpPr>
          <p:nvPr>
            <p:ph idx="1"/>
          </p:nvPr>
        </p:nvSpPr>
        <p:spPr>
          <a:xfrm>
            <a:off x="977462" y="1600198"/>
            <a:ext cx="10200290" cy="4989787"/>
          </a:xfrm>
        </p:spPr>
        <p:txBody>
          <a:bodyPr>
            <a:normAutofit fontScale="55000" lnSpcReduction="20000"/>
          </a:bodyPr>
          <a:lstStyle/>
          <a:p>
            <a:pPr marL="0" indent="0" algn="just">
              <a:buNone/>
              <a:defRPr/>
            </a:pPr>
            <a:r>
              <a:rPr lang="en-US" sz="4000" dirty="0"/>
              <a:t>Jesus sends his people a message of warning to prepare them for his coming. To the prophet John was made known the closing work in the great plan of man's redemption. He beheld an angel flying "in the midst of heaven, having the everlasting gospel to preach unto them that dwell on the earth, and to every nation, and kindred, and tongue, and people, saying with a loud voice, Fear God, and give glory to him; for the hour of his Judgment is come; and worship him that made heaven, and earth, and the sea, and the fountains of waters." [Revelation 14:6, 7.]  {4SP 199.2} </a:t>
            </a:r>
          </a:p>
          <a:p>
            <a:pPr marL="0" indent="0" algn="just">
              <a:buNone/>
              <a:defRPr/>
            </a:pPr>
            <a:r>
              <a:rPr lang="en-US" sz="4000" dirty="0" smtClean="0"/>
              <a:t>The </a:t>
            </a:r>
            <a:r>
              <a:rPr lang="en-US" sz="4000" dirty="0"/>
              <a:t>angel represented in prophecy as delivering this message, symbolizes a class of faithful men, who, obedient to the promptings of God's Spirit and the teachings of his word, proclaim this warning to the inhabitants of earth. This message was not to be committed to the religious leaders of the people. </a:t>
            </a:r>
            <a:r>
              <a:rPr lang="en-US" sz="4000" dirty="0" smtClean="0"/>
              <a:t>They </a:t>
            </a:r>
            <a:r>
              <a:rPr lang="en-US" sz="4000" dirty="0"/>
              <a:t>had failed to preserve their connection with God, and had refused the light from Heaven; therefore they were not of the number described by the apostle Paul: "But ye, brethren, are not in darkness, that that day should overtake you as a thief. Ye are all the children of light, and the children of the day; we are not of the night nor of darkness." [1 Thessalonians 5:4, 5.]  {4SP 199.3} </a:t>
            </a:r>
            <a:endParaRPr lang="en-US" sz="4000" dirty="0">
              <a:latin typeface="Trebuchet MS" pitchFamily="34" charset="0"/>
              <a:cs typeface="Narkisim" pitchFamily="34" charset="-79"/>
            </a:endParaRPr>
          </a:p>
        </p:txBody>
      </p:sp>
    </p:spTree>
    <p:extLst>
      <p:ext uri="{BB962C8B-B14F-4D97-AF65-F5344CB8AC3E}">
        <p14:creationId xmlns:p14="http://schemas.microsoft.com/office/powerpoint/2010/main" val="105714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6" name="Content Placeholder 4"/>
          <p:cNvSpPr>
            <a:spLocks noGrp="1"/>
          </p:cNvSpPr>
          <p:nvPr>
            <p:ph idx="1"/>
          </p:nvPr>
        </p:nvSpPr>
        <p:spPr>
          <a:xfrm>
            <a:off x="977462" y="1600198"/>
            <a:ext cx="10200290" cy="4989787"/>
          </a:xfrm>
        </p:spPr>
        <p:txBody>
          <a:bodyPr>
            <a:normAutofit fontScale="70000" lnSpcReduction="20000"/>
          </a:bodyPr>
          <a:lstStyle/>
          <a:p>
            <a:pPr marL="0" indent="0" algn="just">
              <a:buNone/>
              <a:defRPr/>
            </a:pPr>
            <a:r>
              <a:rPr lang="en-US" sz="4000" dirty="0"/>
              <a:t> As the storm approaches, a large class who have professed faith in the third angel's message, but have not been sanctified through obedience to the truth, abandon their position and join the ranks of the opposition. By uniting with the world and partaking of its spirit, they have come to view matters in nearly the same light; and when the test is brought, they are prepared to choose the easy, popular side. Men of talent and pleasing address, who once rejoiced in the truth, employ their powers to deceive and mislead souls. They become the most bitter enemies of their former brethren. When </a:t>
            </a:r>
            <a:r>
              <a:rPr lang="en-US" sz="4000" dirty="0" err="1"/>
              <a:t>Sabbathkeepers</a:t>
            </a:r>
            <a:r>
              <a:rPr lang="en-US" sz="4000" dirty="0"/>
              <a:t> are brought before the courts to answer for their faith, these apostates are the most efficient agents of Satan to misrepresent and accuse them, and by false reports and insinuations to stir up the rulers against them.  {GC 608.2} </a:t>
            </a:r>
            <a:endParaRPr lang="en-US" sz="4000" dirty="0">
              <a:latin typeface="Trebuchet MS" pitchFamily="34" charset="0"/>
              <a:cs typeface="Narkisim" pitchFamily="34" charset="-79"/>
            </a:endParaRPr>
          </a:p>
        </p:txBody>
      </p:sp>
    </p:spTree>
    <p:extLst>
      <p:ext uri="{BB962C8B-B14F-4D97-AF65-F5344CB8AC3E}">
        <p14:creationId xmlns:p14="http://schemas.microsoft.com/office/powerpoint/2010/main" val="343019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6" name="Content Placeholder 4"/>
          <p:cNvSpPr>
            <a:spLocks noGrp="1"/>
          </p:cNvSpPr>
          <p:nvPr>
            <p:ph idx="1"/>
          </p:nvPr>
        </p:nvSpPr>
        <p:spPr>
          <a:xfrm>
            <a:off x="977462" y="1600198"/>
            <a:ext cx="10200290" cy="4989787"/>
          </a:xfrm>
        </p:spPr>
        <p:txBody>
          <a:bodyPr>
            <a:normAutofit fontScale="70000" lnSpcReduction="20000"/>
          </a:bodyPr>
          <a:lstStyle/>
          <a:p>
            <a:pPr marL="0" indent="0" algn="just">
              <a:buNone/>
              <a:defRPr/>
            </a:pPr>
            <a:r>
              <a:rPr lang="en-US" sz="4000" dirty="0"/>
              <a:t>Many are deceived as to their true condition before God. They congratulate themselves upon the wrong acts which they do not commit, and forget to enumerate the good and noble deeds which God requires of them, but which they have neglected to perform. It is not enough that they are trees in the garden of God. They are to answer His expectation by bearing fruit. He holds them accountable for their failure to accomplish all the good which they could have done, through His grace strengthening them. In the books of heaven they are registered as cumberers of the ground. Yet the case of even this class is not utterly hopeless. With those who have slighted God's mercy and abused His grace, the heart of </a:t>
            </a:r>
            <a:r>
              <a:rPr lang="en-US" sz="4000" dirty="0" smtClean="0"/>
              <a:t>long-suffering </a:t>
            </a:r>
            <a:r>
              <a:rPr lang="en-US" sz="4000" dirty="0"/>
              <a:t>love yet pleads. "Wherefore He saith, Awake thou that </a:t>
            </a:r>
            <a:r>
              <a:rPr lang="en-US" sz="4000" dirty="0" err="1"/>
              <a:t>sleepest</a:t>
            </a:r>
            <a:r>
              <a:rPr lang="en-US" sz="4000" dirty="0"/>
              <a:t>, and arise from the dead, and Christ shall give thee light. See then that ye walk circumspectly, . . . redeeming the time, because the days are evil." Ephesians 5:14-16.  {GC 601.2}</a:t>
            </a:r>
            <a:endParaRPr lang="en-US" sz="4000" dirty="0">
              <a:latin typeface="Trebuchet MS" pitchFamily="34" charset="0"/>
              <a:cs typeface="Narkisim" pitchFamily="34" charset="-79"/>
            </a:endParaRPr>
          </a:p>
        </p:txBody>
      </p:sp>
    </p:spTree>
    <p:extLst>
      <p:ext uri="{BB962C8B-B14F-4D97-AF65-F5344CB8AC3E}">
        <p14:creationId xmlns:p14="http://schemas.microsoft.com/office/powerpoint/2010/main" val="6254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Other Preachers</a:t>
            </a:r>
            <a:endParaRPr lang="en-US" sz="3600" dirty="0">
              <a:latin typeface="Trebuchet MS" pitchFamily="34" charset="0"/>
            </a:endParaRPr>
          </a:p>
        </p:txBody>
      </p:sp>
      <p:sp>
        <p:nvSpPr>
          <p:cNvPr id="5" name="Content Placeholder 4"/>
          <p:cNvSpPr>
            <a:spLocks noGrp="1"/>
          </p:cNvSpPr>
          <p:nvPr>
            <p:ph idx="1"/>
          </p:nvPr>
        </p:nvSpPr>
        <p:spPr>
          <a:xfrm>
            <a:off x="1182414" y="1142984"/>
            <a:ext cx="9774620" cy="4989787"/>
          </a:xfrm>
        </p:spPr>
        <p:txBody>
          <a:bodyPr>
            <a:normAutofit/>
          </a:bodyPr>
          <a:lstStyle/>
          <a:p>
            <a:pPr algn="ctr">
              <a:buNone/>
              <a:defRPr/>
            </a:pPr>
            <a:endParaRPr lang="en-US" sz="4800" dirty="0" smtClean="0">
              <a:latin typeface="Trebuchet MS" pitchFamily="34" charset="0"/>
              <a:cs typeface="Narkisim" pitchFamily="34" charset="-79"/>
            </a:endParaRPr>
          </a:p>
          <a:p>
            <a:pPr algn="ctr">
              <a:buNone/>
              <a:defRPr/>
            </a:pPr>
            <a:endParaRPr lang="en-US" sz="4800" dirty="0" smtClean="0">
              <a:latin typeface="Trebuchet MS" pitchFamily="34" charset="0"/>
              <a:cs typeface="Narkisim" pitchFamily="34" charset="-79"/>
            </a:endParaRPr>
          </a:p>
          <a:p>
            <a:pPr algn="ctr">
              <a:buNone/>
              <a:defRPr/>
            </a:pPr>
            <a:r>
              <a:rPr lang="en-US" sz="4800" dirty="0" smtClean="0">
                <a:latin typeface="Trebuchet MS" pitchFamily="34" charset="0"/>
                <a:cs typeface="Narkisim" pitchFamily="34" charset="-79"/>
              </a:rPr>
              <a:t>Read Also Chapter 20 in the Great Controversy about other preachers of the Coming of Christ</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An Important Year</a:t>
            </a:r>
            <a:endParaRPr lang="en-US" sz="3600" dirty="0">
              <a:latin typeface="Trebuchet MS" pitchFamily="34" charset="0"/>
            </a:endParaRPr>
          </a:p>
        </p:txBody>
      </p:sp>
      <p:sp>
        <p:nvSpPr>
          <p:cNvPr id="5" name="Content Placeholder 4"/>
          <p:cNvSpPr>
            <a:spLocks noGrp="1"/>
          </p:cNvSpPr>
          <p:nvPr>
            <p:ph idx="1"/>
          </p:nvPr>
        </p:nvSpPr>
        <p:spPr>
          <a:xfrm>
            <a:off x="1091252" y="1610308"/>
            <a:ext cx="9982200" cy="4572000"/>
          </a:xfrm>
        </p:spPr>
        <p:txBody>
          <a:bodyPr>
            <a:normAutofit/>
          </a:bodyPr>
          <a:lstStyle/>
          <a:p>
            <a:pPr algn="ctr">
              <a:buNone/>
            </a:pPr>
            <a:endParaRPr lang="en-US" sz="4800" dirty="0" smtClean="0">
              <a:latin typeface="Trebuchet MS" pitchFamily="34" charset="0"/>
              <a:cs typeface="Narkisim" pitchFamily="34" charset="-79"/>
            </a:endParaRPr>
          </a:p>
          <a:p>
            <a:pPr algn="ctr">
              <a:buNone/>
            </a:pPr>
            <a:r>
              <a:rPr lang="en-US" sz="19900" dirty="0" smtClean="0">
                <a:latin typeface="Trebuchet MS" pitchFamily="34" charset="0"/>
                <a:cs typeface="Narkisim" pitchFamily="34" charset="-79"/>
              </a:rPr>
              <a:t>1844</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Prophecy Fulfilled</a:t>
            </a:r>
            <a:endParaRPr lang="en-US" sz="3600" dirty="0">
              <a:latin typeface="Trebuchet MS" pitchFamily="34" charset="0"/>
            </a:endParaRPr>
          </a:p>
        </p:txBody>
      </p:sp>
      <p:sp>
        <p:nvSpPr>
          <p:cNvPr id="5" name="Content Placeholder 4"/>
          <p:cNvSpPr>
            <a:spLocks noGrp="1"/>
          </p:cNvSpPr>
          <p:nvPr>
            <p:ph idx="1"/>
          </p:nvPr>
        </p:nvSpPr>
        <p:spPr>
          <a:xfrm>
            <a:off x="5516990" y="1584434"/>
            <a:ext cx="5696233" cy="4572000"/>
          </a:xfrm>
        </p:spPr>
        <p:txBody>
          <a:bodyPr>
            <a:normAutofit fontScale="92500" lnSpcReduction="10000"/>
          </a:bodyPr>
          <a:lstStyle/>
          <a:p>
            <a:pPr>
              <a:buNone/>
              <a:defRPr/>
            </a:pPr>
            <a:r>
              <a:rPr lang="en-US" sz="4000" dirty="0" smtClean="0">
                <a:latin typeface="Trebuchet MS" pitchFamily="34" charset="0"/>
                <a:cs typeface="Narkisim" pitchFamily="34" charset="-79"/>
              </a:rPr>
              <a:t>-Matthew 24:29, Revelation 6:13</a:t>
            </a:r>
          </a:p>
          <a:p>
            <a:pPr>
              <a:buNone/>
              <a:defRPr/>
            </a:pPr>
            <a:r>
              <a:rPr lang="en-US" sz="4000" dirty="0" smtClean="0">
                <a:latin typeface="Trebuchet MS" pitchFamily="34" charset="0"/>
                <a:cs typeface="Narkisim" pitchFamily="34" charset="-79"/>
              </a:rPr>
              <a:t>-The Stars fell on </a:t>
            </a:r>
            <a:r>
              <a:rPr lang="en-US" sz="4400" dirty="0" smtClean="0">
                <a:latin typeface="Trebuchet MS" pitchFamily="34" charset="0"/>
                <a:cs typeface="Narkisim" pitchFamily="34" charset="-79"/>
              </a:rPr>
              <a:t>November 13, 1833</a:t>
            </a:r>
          </a:p>
          <a:p>
            <a:pPr>
              <a:buNone/>
              <a:defRPr/>
            </a:pPr>
            <a:r>
              <a:rPr lang="en-US" sz="4400" dirty="0" smtClean="0">
                <a:latin typeface="Trebuchet MS" pitchFamily="34" charset="0"/>
                <a:cs typeface="Narkisim" pitchFamily="34" charset="-79"/>
              </a:rPr>
              <a:t>- “Never did rain fall thinker than the meteors fell toward the earth.”</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9375" y="1587719"/>
            <a:ext cx="4268863" cy="4072102"/>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Prophecy Fulfilled</a:t>
            </a:r>
            <a:endParaRPr lang="en-US" sz="3600" dirty="0">
              <a:latin typeface="Trebuchet MS" pitchFamily="34" charset="0"/>
            </a:endParaRPr>
          </a:p>
        </p:txBody>
      </p:sp>
      <p:sp>
        <p:nvSpPr>
          <p:cNvPr id="5" name="Content Placeholder 4"/>
          <p:cNvSpPr>
            <a:spLocks noGrp="1"/>
          </p:cNvSpPr>
          <p:nvPr>
            <p:ph idx="1"/>
          </p:nvPr>
        </p:nvSpPr>
        <p:spPr>
          <a:xfrm>
            <a:off x="1165708" y="1505606"/>
            <a:ext cx="4951314" cy="4572000"/>
          </a:xfrm>
        </p:spPr>
        <p:txBody>
          <a:bodyPr>
            <a:normAutofit lnSpcReduction="10000"/>
          </a:bodyPr>
          <a:lstStyle/>
          <a:p>
            <a:pPr>
              <a:buNone/>
              <a:defRPr/>
            </a:pPr>
            <a:r>
              <a:rPr lang="en-US" sz="4000" dirty="0" smtClean="0">
                <a:latin typeface="Trebuchet MS" pitchFamily="34" charset="0"/>
                <a:cs typeface="Narkisim" pitchFamily="34" charset="-79"/>
              </a:rPr>
              <a:t>-Josiah </a:t>
            </a:r>
            <a:r>
              <a:rPr lang="en-US" sz="4000" dirty="0" err="1" smtClean="0">
                <a:latin typeface="Trebuchet MS" pitchFamily="34" charset="0"/>
                <a:cs typeface="Narkisim" pitchFamily="34" charset="-79"/>
              </a:rPr>
              <a:t>Litch</a:t>
            </a:r>
            <a:endParaRPr lang="en-US" sz="4000" dirty="0" smtClean="0">
              <a:latin typeface="Trebuchet MS" pitchFamily="34" charset="0"/>
              <a:cs typeface="Narkisim" pitchFamily="34" charset="-79"/>
            </a:endParaRPr>
          </a:p>
          <a:p>
            <a:pPr>
              <a:buNone/>
              <a:defRPr/>
            </a:pPr>
            <a:r>
              <a:rPr lang="en-US" sz="4000" dirty="0" smtClean="0">
                <a:latin typeface="Trebuchet MS" pitchFamily="34" charset="0"/>
                <a:cs typeface="Narkisim" pitchFamily="34" charset="-79"/>
              </a:rPr>
              <a:t>-Predicted Ottoman Empire would fall on August 11, 1840</a:t>
            </a:r>
          </a:p>
          <a:p>
            <a:pPr>
              <a:buNone/>
              <a:defRPr/>
            </a:pPr>
            <a:r>
              <a:rPr lang="en-US" sz="4000" dirty="0" smtClean="0">
                <a:latin typeface="Trebuchet MS" pitchFamily="34" charset="0"/>
                <a:cs typeface="Narkisim" pitchFamily="34" charset="-79"/>
              </a:rPr>
              <a:t>-Published this on Aug. 11, 1840</a:t>
            </a:r>
          </a:p>
          <a:p>
            <a:pPr>
              <a:buNone/>
              <a:defRPr/>
            </a:pPr>
            <a:r>
              <a:rPr lang="en-US" sz="4000" dirty="0" smtClean="0">
                <a:latin typeface="Trebuchet MS" pitchFamily="34" charset="0"/>
                <a:cs typeface="Narkisim" pitchFamily="34" charset="-79"/>
              </a:rPr>
              <a:t>-Revelation 9 (vs. 15)</a:t>
            </a:r>
          </a:p>
          <a:p>
            <a:pPr>
              <a:buNone/>
              <a:defRPr/>
            </a:pPr>
            <a:endParaRPr lang="en-US" sz="4400" dirty="0" smtClean="0">
              <a:latin typeface="Trebuchet MS" pitchFamily="34" charset="0"/>
              <a:cs typeface="Narkisim" pitchFamily="34" charset="-79"/>
            </a:endParaRP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6945" y="1876097"/>
            <a:ext cx="5133887" cy="3878317"/>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Setting Dates</a:t>
            </a:r>
            <a:endParaRPr lang="en-US" sz="3600" dirty="0">
              <a:latin typeface="Trebuchet MS" pitchFamily="34" charset="0"/>
            </a:endParaRPr>
          </a:p>
        </p:txBody>
      </p:sp>
      <p:pic>
        <p:nvPicPr>
          <p:cNvPr id="9219"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679950" y="1781144"/>
            <a:ext cx="6626225" cy="3991702"/>
          </a:xfrm>
          <a:prstGeom prst="rect">
            <a:avLst/>
          </a:prstGeom>
          <a:noFill/>
          <a:ln w="9525">
            <a:noFill/>
            <a:miter lim="800000"/>
            <a:headEnd/>
            <a:tailEnd/>
          </a:ln>
        </p:spPr>
      </p:pic>
      <p:sp>
        <p:nvSpPr>
          <p:cNvPr id="7" name="TextBox 6"/>
          <p:cNvSpPr txBox="1"/>
          <p:nvPr/>
        </p:nvSpPr>
        <p:spPr>
          <a:xfrm>
            <a:off x="1064525" y="1828800"/>
            <a:ext cx="3548417" cy="3785652"/>
          </a:xfrm>
          <a:prstGeom prst="rect">
            <a:avLst/>
          </a:prstGeom>
          <a:noFill/>
        </p:spPr>
        <p:txBody>
          <a:bodyPr wrap="square" rtlCol="0">
            <a:spAutoFit/>
          </a:bodyPr>
          <a:lstStyle/>
          <a:p>
            <a:pPr algn="ctr"/>
            <a:r>
              <a:rPr lang="en-US" sz="6000" dirty="0" smtClean="0">
                <a:latin typeface="Trebuchet MS" pitchFamily="34" charset="0"/>
              </a:rPr>
              <a:t>May 21, 1843 – </a:t>
            </a:r>
          </a:p>
          <a:p>
            <a:pPr algn="ctr"/>
            <a:r>
              <a:rPr lang="en-US" sz="6000" dirty="0" smtClean="0">
                <a:latin typeface="Trebuchet MS" pitchFamily="34" charset="0"/>
              </a:rPr>
              <a:t>May 21, 1844</a:t>
            </a:r>
            <a:endParaRPr lang="en-US" sz="6000" dirty="0">
              <a:latin typeface="Trebuchet MS" pitchFamily="34" charset="0"/>
            </a:endParaRP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Setting Dates</a:t>
            </a:r>
            <a:endParaRPr lang="en-US" sz="3600" dirty="0">
              <a:latin typeface="Trebuchet MS" pitchFamily="34" charset="0"/>
            </a:endParaRPr>
          </a:p>
        </p:txBody>
      </p:sp>
      <p:sp>
        <p:nvSpPr>
          <p:cNvPr id="7" name="TextBox 6"/>
          <p:cNvSpPr txBox="1"/>
          <p:nvPr/>
        </p:nvSpPr>
        <p:spPr>
          <a:xfrm>
            <a:off x="5163559" y="1576546"/>
            <a:ext cx="5651586" cy="3231654"/>
          </a:xfrm>
          <a:prstGeom prst="rect">
            <a:avLst/>
          </a:prstGeom>
          <a:noFill/>
        </p:spPr>
        <p:txBody>
          <a:bodyPr wrap="square" rtlCol="0">
            <a:spAutoFit/>
          </a:bodyPr>
          <a:lstStyle/>
          <a:p>
            <a:r>
              <a:rPr lang="en-US" sz="4400" dirty="0" smtClean="0">
                <a:latin typeface="Trebuchet MS" pitchFamily="34" charset="0"/>
              </a:rPr>
              <a:t>-</a:t>
            </a:r>
            <a:r>
              <a:rPr lang="en-US" sz="4000" dirty="0" smtClean="0">
                <a:latin typeface="Trebuchet MS" pitchFamily="34" charset="0"/>
              </a:rPr>
              <a:t>1</a:t>
            </a:r>
            <a:r>
              <a:rPr lang="en-US" sz="4000" baseline="30000" dirty="0" smtClean="0">
                <a:latin typeface="Trebuchet MS" pitchFamily="34" charset="0"/>
              </a:rPr>
              <a:t>st</a:t>
            </a:r>
            <a:r>
              <a:rPr lang="en-US" sz="4000" dirty="0" smtClean="0">
                <a:latin typeface="Trebuchet MS" pitchFamily="34" charset="0"/>
              </a:rPr>
              <a:t> Telegraph Message</a:t>
            </a:r>
          </a:p>
          <a:p>
            <a:r>
              <a:rPr lang="en-US" sz="4000" dirty="0" smtClean="0">
                <a:latin typeface="Trebuchet MS" pitchFamily="34" charset="0"/>
              </a:rPr>
              <a:t>-May 24, 1844</a:t>
            </a:r>
          </a:p>
          <a:p>
            <a:r>
              <a:rPr lang="en-US" sz="4000" dirty="0" smtClean="0">
                <a:latin typeface="Trebuchet MS" pitchFamily="34" charset="0"/>
              </a:rPr>
              <a:t>-Samuel Morse</a:t>
            </a:r>
          </a:p>
          <a:p>
            <a:r>
              <a:rPr lang="en-US" sz="4000" dirty="0" smtClean="0">
                <a:latin typeface="Trebuchet MS" pitchFamily="34" charset="0"/>
              </a:rPr>
              <a:t>-“What God hath Wrought”</a:t>
            </a:r>
            <a:endParaRPr lang="en-US" sz="4000" dirty="0">
              <a:latin typeface="Trebuchet MS" pitchFamily="34" charset="0"/>
            </a:endParaRPr>
          </a:p>
        </p:txBody>
      </p:sp>
      <p:pic>
        <p:nvPicPr>
          <p:cNvPr id="481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5290" y="1408874"/>
            <a:ext cx="3387882" cy="5149581"/>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Setting Dates</a:t>
            </a:r>
            <a:endParaRPr lang="en-US" sz="3600" dirty="0">
              <a:latin typeface="Trebuchet MS" pitchFamily="34" charset="0"/>
            </a:endParaRPr>
          </a:p>
        </p:txBody>
      </p:sp>
      <p:sp>
        <p:nvSpPr>
          <p:cNvPr id="7" name="TextBox 6"/>
          <p:cNvSpPr txBox="1"/>
          <p:nvPr/>
        </p:nvSpPr>
        <p:spPr>
          <a:xfrm>
            <a:off x="1064525" y="1639608"/>
            <a:ext cx="3548417" cy="4462760"/>
          </a:xfrm>
          <a:prstGeom prst="rect">
            <a:avLst/>
          </a:prstGeom>
          <a:noFill/>
        </p:spPr>
        <p:txBody>
          <a:bodyPr wrap="square" rtlCol="0">
            <a:spAutoFit/>
          </a:bodyPr>
          <a:lstStyle/>
          <a:p>
            <a:r>
              <a:rPr lang="en-US" sz="4400" dirty="0" smtClean="0">
                <a:latin typeface="Trebuchet MS" pitchFamily="34" charset="0"/>
              </a:rPr>
              <a:t>-</a:t>
            </a:r>
            <a:r>
              <a:rPr lang="en-US" sz="4000" dirty="0" smtClean="0">
                <a:latin typeface="Trebuchet MS" pitchFamily="34" charset="0"/>
              </a:rPr>
              <a:t>Riot in Philadelphia</a:t>
            </a:r>
          </a:p>
          <a:p>
            <a:r>
              <a:rPr lang="en-US" sz="4000" dirty="0" smtClean="0">
                <a:latin typeface="Trebuchet MS" pitchFamily="34" charset="0"/>
              </a:rPr>
              <a:t>-May 6-8 </a:t>
            </a:r>
          </a:p>
          <a:p>
            <a:r>
              <a:rPr lang="en-US" sz="4000" dirty="0" smtClean="0">
                <a:latin typeface="Trebuchet MS" pitchFamily="34" charset="0"/>
              </a:rPr>
              <a:t>-July 6-7</a:t>
            </a:r>
          </a:p>
          <a:p>
            <a:r>
              <a:rPr lang="en-US" sz="4000" dirty="0" smtClean="0">
                <a:latin typeface="Trebuchet MS" pitchFamily="34" charset="0"/>
              </a:rPr>
              <a:t>-1844</a:t>
            </a:r>
          </a:p>
          <a:p>
            <a:r>
              <a:rPr lang="en-US" sz="4000" dirty="0" smtClean="0">
                <a:latin typeface="Trebuchet MS" pitchFamily="34" charset="0"/>
              </a:rPr>
              <a:t>-Anti-Catholic/Irish</a:t>
            </a:r>
            <a:endParaRPr lang="en-US" sz="4000" dirty="0">
              <a:latin typeface="Trebuchet MS" pitchFamily="34" charset="0"/>
            </a:endParaRPr>
          </a:p>
        </p:txBody>
      </p:sp>
      <p:pic>
        <p:nvPicPr>
          <p:cNvPr id="47106" name="Picture 2"/>
          <p:cNvPicPr>
            <a:picLocks noChangeAspect="1" noChangeArrowheads="1"/>
          </p:cNvPicPr>
          <p:nvPr/>
        </p:nvPicPr>
        <p:blipFill>
          <a:blip r:embed="rId2" cstate="print"/>
          <a:srcRect/>
          <a:stretch>
            <a:fillRect/>
          </a:stretch>
        </p:blipFill>
        <p:spPr bwMode="auto">
          <a:xfrm>
            <a:off x="4654112" y="1713843"/>
            <a:ext cx="6667500" cy="4533900"/>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Setting Dates</a:t>
            </a:r>
            <a:endParaRPr lang="en-US" sz="3600" dirty="0">
              <a:latin typeface="Trebuchet MS" pitchFamily="34" charset="0"/>
            </a:endParaRPr>
          </a:p>
        </p:txBody>
      </p:sp>
      <p:sp>
        <p:nvSpPr>
          <p:cNvPr id="7" name="TextBox 6"/>
          <p:cNvSpPr txBox="1"/>
          <p:nvPr/>
        </p:nvSpPr>
        <p:spPr>
          <a:xfrm>
            <a:off x="1064525" y="1828800"/>
            <a:ext cx="5761944" cy="3416320"/>
          </a:xfrm>
          <a:prstGeom prst="rect">
            <a:avLst/>
          </a:prstGeom>
          <a:noFill/>
        </p:spPr>
        <p:txBody>
          <a:bodyPr wrap="square" rtlCol="0">
            <a:spAutoFit/>
          </a:bodyPr>
          <a:lstStyle/>
          <a:p>
            <a:r>
              <a:rPr lang="en-US" sz="5400" dirty="0" smtClean="0">
                <a:latin typeface="Trebuchet MS" pitchFamily="34" charset="0"/>
              </a:rPr>
              <a:t>-Exeter </a:t>
            </a:r>
            <a:r>
              <a:rPr lang="en-US" sz="5400" dirty="0" err="1" smtClean="0">
                <a:latin typeface="Trebuchet MS" pitchFamily="34" charset="0"/>
              </a:rPr>
              <a:t>Campmeeting</a:t>
            </a:r>
            <a:endParaRPr lang="en-US" sz="5400" dirty="0" smtClean="0">
              <a:latin typeface="Trebuchet MS" pitchFamily="34" charset="0"/>
            </a:endParaRPr>
          </a:p>
          <a:p>
            <a:r>
              <a:rPr lang="en-US" sz="5400" dirty="0" smtClean="0">
                <a:latin typeface="Trebuchet MS" pitchFamily="34" charset="0"/>
              </a:rPr>
              <a:t>-August 15, 1844</a:t>
            </a:r>
          </a:p>
          <a:p>
            <a:r>
              <a:rPr lang="en-US" sz="5400" dirty="0" smtClean="0">
                <a:latin typeface="Trebuchet MS" pitchFamily="34" charset="0"/>
              </a:rPr>
              <a:t>-Joseph Bates</a:t>
            </a:r>
            <a:endParaRPr lang="en-US" sz="5400" dirty="0">
              <a:latin typeface="Trebuchet MS" pitchFamily="34" charset="0"/>
            </a:endParaRPr>
          </a:p>
        </p:txBody>
      </p:sp>
      <p:pic>
        <p:nvPicPr>
          <p:cNvPr id="6" name="Picture 3"/>
          <p:cNvPicPr>
            <a:picLocks noChangeAspect="1" noChangeArrowheads="1"/>
          </p:cNvPicPr>
          <p:nvPr/>
        </p:nvPicPr>
        <p:blipFill>
          <a:blip r:embed="rId2" cstate="print"/>
          <a:srcRect/>
          <a:stretch>
            <a:fillRect/>
          </a:stretch>
        </p:blipFill>
        <p:spPr bwMode="auto">
          <a:xfrm>
            <a:off x="7207364" y="1418773"/>
            <a:ext cx="3960269" cy="4974484"/>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The Midnight Cry!</a:t>
            </a:r>
            <a:endParaRPr lang="en-US" sz="3600" dirty="0">
              <a:latin typeface="Trebuchet MS" pitchFamily="34" charset="0"/>
            </a:endParaRPr>
          </a:p>
        </p:txBody>
      </p:sp>
      <p:sp>
        <p:nvSpPr>
          <p:cNvPr id="5" name="Content Placeholder 4"/>
          <p:cNvSpPr>
            <a:spLocks noGrp="1"/>
          </p:cNvSpPr>
          <p:nvPr>
            <p:ph idx="1"/>
          </p:nvPr>
        </p:nvSpPr>
        <p:spPr>
          <a:xfrm>
            <a:off x="5390866" y="1600200"/>
            <a:ext cx="5696233" cy="4572000"/>
          </a:xfrm>
        </p:spPr>
        <p:txBody>
          <a:bodyPr>
            <a:normAutofit/>
          </a:bodyPr>
          <a:lstStyle/>
          <a:p>
            <a:pPr>
              <a:buNone/>
              <a:defRPr/>
            </a:pPr>
            <a:r>
              <a:rPr lang="en-US" sz="4000" dirty="0" smtClean="0">
                <a:latin typeface="Trebuchet MS" pitchFamily="34" charset="0"/>
                <a:cs typeface="Narkisim" pitchFamily="34" charset="-79"/>
              </a:rPr>
              <a:t>-Samuel S. Snow</a:t>
            </a:r>
          </a:p>
          <a:p>
            <a:pPr>
              <a:buNone/>
              <a:defRPr/>
            </a:pPr>
            <a:r>
              <a:rPr lang="en-US" sz="4000" dirty="0" smtClean="0">
                <a:latin typeface="Trebuchet MS" pitchFamily="34" charset="0"/>
                <a:cs typeface="Narkisim" pitchFamily="34" charset="-79"/>
              </a:rPr>
              <a:t>-New Date: October 22, 1844</a:t>
            </a:r>
            <a:endParaRPr lang="en-US" sz="4400" dirty="0" smtClean="0">
              <a:latin typeface="Trebuchet MS" pitchFamily="34" charset="0"/>
              <a:cs typeface="Narkisim" pitchFamily="34" charset="-79"/>
            </a:endParaRPr>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2389" y="1514902"/>
            <a:ext cx="3851542" cy="4571999"/>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Trebuchet MS" pitchFamily="34" charset="0"/>
              </a:rPr>
              <a:t>The Midnight Cry!</a:t>
            </a:r>
            <a:endParaRPr lang="en-US" sz="3600" dirty="0">
              <a:latin typeface="Trebuchet MS" pitchFamily="34" charset="0"/>
            </a:endParaRPr>
          </a:p>
        </p:txBody>
      </p:sp>
      <p:sp>
        <p:nvSpPr>
          <p:cNvPr id="3" name="Content Placeholder 2"/>
          <p:cNvSpPr>
            <a:spLocks noGrp="1"/>
          </p:cNvSpPr>
          <p:nvPr>
            <p:ph idx="1"/>
          </p:nvPr>
        </p:nvSpPr>
        <p:spPr/>
        <p:txBody>
          <a:bodyPr>
            <a:noAutofit/>
          </a:bodyPr>
          <a:lstStyle/>
          <a:p>
            <a:pPr algn="ctr">
              <a:buNone/>
            </a:pPr>
            <a:r>
              <a:rPr lang="en-US" sz="2400" dirty="0" smtClean="0">
                <a:latin typeface="Trebuchet MS" pitchFamily="34" charset="0"/>
              </a:rPr>
              <a:t>  “Like a tidal wave the movement swept over the land. From city to city, from village to village, and into remote country places it went, until the waiting people of God were fully aroused. Before this proclamation, </a:t>
            </a:r>
            <a:r>
              <a:rPr lang="en-US" sz="2400" u="sng" dirty="0" smtClean="0">
                <a:latin typeface="Trebuchet MS" pitchFamily="34" charset="0"/>
              </a:rPr>
              <a:t>fanaticism disappeared</a:t>
            </a:r>
            <a:r>
              <a:rPr lang="en-US" sz="2400" dirty="0" smtClean="0">
                <a:latin typeface="Trebuchet MS" pitchFamily="34" charset="0"/>
              </a:rPr>
              <a:t>, like early frost before the rising sun. </a:t>
            </a:r>
            <a:r>
              <a:rPr lang="en-US" sz="2400" b="1" dirty="0" smtClean="0">
                <a:latin typeface="Trebuchet MS" pitchFamily="34" charset="0"/>
              </a:rPr>
              <a:t>Believers once more found their position, and hope and courage animated their hearts</a:t>
            </a:r>
            <a:r>
              <a:rPr lang="en-US" sz="2400" dirty="0" smtClean="0">
                <a:latin typeface="Trebuchet MS" pitchFamily="34" charset="0"/>
              </a:rPr>
              <a:t>. The work was free from those extremes which are ever manifested when there is human excitement without the controlling influence of the word and Spirit of God…</a:t>
            </a:r>
            <a:r>
              <a:rPr lang="en-US" sz="2400" u="sng" dirty="0" smtClean="0">
                <a:latin typeface="Trebuchet MS" pitchFamily="34" charset="0"/>
              </a:rPr>
              <a:t>There was little ecstatic joy, but rather deep searching of heart, confession of sin, and forsaking of the world</a:t>
            </a:r>
            <a:r>
              <a:rPr lang="en-US" sz="2400" dirty="0" smtClean="0">
                <a:latin typeface="Trebuchet MS" pitchFamily="34" charset="0"/>
              </a:rPr>
              <a:t>. A preparation to meet the Lord was the burden of agonizing spirits. There was persevering prayer, and unreserved consecration to God.”</a:t>
            </a:r>
          </a:p>
          <a:p>
            <a:pPr algn="ctr">
              <a:buNone/>
            </a:pPr>
            <a:r>
              <a:rPr lang="en-US" sz="2400" dirty="0" smtClean="0">
                <a:latin typeface="Trebuchet MS" pitchFamily="34" charset="0"/>
              </a:rPr>
              <a:t>- Spirit of Prophecy vol. 4, p.249 -</a:t>
            </a:r>
          </a:p>
          <a:p>
            <a:pPr>
              <a:buNone/>
            </a:pPr>
            <a:endParaRPr lang="en-US" sz="2400" dirty="0">
              <a:latin typeface="Trebuchet MS"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The Midnight Cry!</a:t>
            </a:r>
            <a:endParaRPr lang="en-US" sz="3600" dirty="0">
              <a:latin typeface="Trebuchet MS" pitchFamily="34" charset="0"/>
            </a:endParaRPr>
          </a:p>
        </p:txBody>
      </p:sp>
      <p:pic>
        <p:nvPicPr>
          <p:cNvPr id="11266" name="Picture 2"/>
          <p:cNvPicPr>
            <a:picLocks noChangeAspect="1" noChangeArrowheads="1"/>
          </p:cNvPicPr>
          <p:nvPr/>
        </p:nvPicPr>
        <p:blipFill>
          <a:blip r:embed="rId2" cstate="print"/>
          <a:srcRect/>
          <a:stretch>
            <a:fillRect/>
          </a:stretch>
        </p:blipFill>
        <p:spPr bwMode="auto">
          <a:xfrm>
            <a:off x="1650952" y="1375295"/>
            <a:ext cx="8175435" cy="5308724"/>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The Great Disappointment </a:t>
            </a:r>
            <a:endParaRPr lang="en-US" sz="3600" dirty="0">
              <a:latin typeface="Trebuchet MS" pitchFamily="34" charset="0"/>
            </a:endParaRPr>
          </a:p>
        </p:txBody>
      </p:sp>
      <p:sp>
        <p:nvSpPr>
          <p:cNvPr id="5" name="Content Placeholder 4"/>
          <p:cNvSpPr>
            <a:spLocks noGrp="1"/>
          </p:cNvSpPr>
          <p:nvPr>
            <p:ph idx="1"/>
          </p:nvPr>
        </p:nvSpPr>
        <p:spPr>
          <a:xfrm>
            <a:off x="1091252" y="1941394"/>
            <a:ext cx="9982200" cy="4572000"/>
          </a:xfrm>
        </p:spPr>
        <p:txBody>
          <a:bodyPr>
            <a:normAutofit/>
          </a:bodyPr>
          <a:lstStyle/>
          <a:p>
            <a:pPr algn="ctr">
              <a:buNone/>
            </a:pPr>
            <a:r>
              <a:rPr lang="en-US" sz="13800" dirty="0" smtClean="0">
                <a:latin typeface="Trebuchet MS" pitchFamily="34" charset="0"/>
                <a:cs typeface="Narkisim" pitchFamily="34" charset="-79"/>
              </a:rPr>
              <a:t>October 22, 1844</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1830’s-1840’s – Times of Change</a:t>
            </a:r>
            <a:endParaRPr lang="en-US" sz="3600" dirty="0">
              <a:latin typeface="Trebuchet MS" pitchFamily="34" charset="0"/>
            </a:endParaRPr>
          </a:p>
        </p:txBody>
      </p:sp>
      <p:sp>
        <p:nvSpPr>
          <p:cNvPr id="5" name="Content Placeholder 4"/>
          <p:cNvSpPr>
            <a:spLocks noGrp="1"/>
          </p:cNvSpPr>
          <p:nvPr>
            <p:ph idx="1"/>
          </p:nvPr>
        </p:nvSpPr>
        <p:spPr>
          <a:xfrm>
            <a:off x="1087343" y="1537135"/>
            <a:ext cx="9869691" cy="4572000"/>
          </a:xfrm>
        </p:spPr>
        <p:txBody>
          <a:bodyPr>
            <a:normAutofit lnSpcReduction="10000"/>
          </a:bodyPr>
          <a:lstStyle/>
          <a:p>
            <a:pPr>
              <a:buFontTx/>
              <a:buChar char="-"/>
              <a:defRPr/>
            </a:pPr>
            <a:r>
              <a:rPr lang="en-US" sz="3600" dirty="0" smtClean="0">
                <a:latin typeface="Trebuchet MS" pitchFamily="34" charset="0"/>
                <a:cs typeface="Narkisim" pitchFamily="34" charset="-79"/>
              </a:rPr>
              <a:t>1830 – Joseph Smith starts the Church of the Latter-day Saints (Mormons)</a:t>
            </a:r>
          </a:p>
          <a:p>
            <a:pPr>
              <a:buFontTx/>
              <a:buChar char="-"/>
              <a:defRPr/>
            </a:pPr>
            <a:r>
              <a:rPr lang="en-US" sz="3600" dirty="0" smtClean="0">
                <a:latin typeface="Trebuchet MS" pitchFamily="34" charset="0"/>
                <a:cs typeface="Narkisim" pitchFamily="34" charset="-79"/>
              </a:rPr>
              <a:t>Charles Darwin - Theory of Evolution</a:t>
            </a:r>
          </a:p>
          <a:p>
            <a:pPr>
              <a:buFontTx/>
              <a:buChar char="-"/>
              <a:defRPr/>
            </a:pPr>
            <a:r>
              <a:rPr lang="en-US" sz="3600" dirty="0" smtClean="0">
                <a:latin typeface="Trebuchet MS" pitchFamily="34" charset="0"/>
                <a:cs typeface="Narkisim" pitchFamily="34" charset="-79"/>
              </a:rPr>
              <a:t>Karl Marx – Communism (Manifesto -1848)</a:t>
            </a:r>
          </a:p>
          <a:p>
            <a:pPr>
              <a:buFontTx/>
              <a:buChar char="-"/>
              <a:defRPr/>
            </a:pPr>
            <a:r>
              <a:rPr lang="en-US" sz="3600" dirty="0" smtClean="0">
                <a:latin typeface="Trebuchet MS" pitchFamily="34" charset="0"/>
                <a:cs typeface="Narkisim" pitchFamily="34" charset="-79"/>
              </a:rPr>
              <a:t>Transcendentalist Movement in Full Swing</a:t>
            </a:r>
          </a:p>
          <a:p>
            <a:pPr>
              <a:buFontTx/>
              <a:buChar char="-"/>
              <a:defRPr/>
            </a:pPr>
            <a:r>
              <a:rPr lang="en-US" sz="3600" dirty="0" smtClean="0">
                <a:latin typeface="Trebuchet MS" pitchFamily="34" charset="0"/>
                <a:cs typeface="Narkisim" pitchFamily="34" charset="-79"/>
              </a:rPr>
              <a:t>July 1841 – David Livingston arrives in Africa</a:t>
            </a:r>
          </a:p>
          <a:p>
            <a:pPr>
              <a:buFontTx/>
              <a:buChar char="-"/>
              <a:defRPr/>
            </a:pPr>
            <a:r>
              <a:rPr lang="en-US" sz="3600" dirty="0" smtClean="0">
                <a:latin typeface="Trebuchet MS" pitchFamily="34" charset="0"/>
                <a:cs typeface="Narkisim" pitchFamily="34" charset="-79"/>
              </a:rPr>
              <a:t>May 1844 – The </a:t>
            </a:r>
            <a:r>
              <a:rPr lang="en-US" sz="3600" dirty="0" err="1" smtClean="0">
                <a:latin typeface="Trebuchet MS" pitchFamily="34" charset="0"/>
                <a:cs typeface="Narkisim" pitchFamily="34" charset="-79"/>
              </a:rPr>
              <a:t>Bahai</a:t>
            </a:r>
            <a:r>
              <a:rPr lang="en-US" sz="3600" dirty="0" smtClean="0">
                <a:latin typeface="Trebuchet MS" pitchFamily="34" charset="0"/>
                <a:cs typeface="Narkisim" pitchFamily="34" charset="-79"/>
              </a:rPr>
              <a:t> Faith is founded</a:t>
            </a:r>
          </a:p>
          <a:p>
            <a:pPr>
              <a:buFontTx/>
              <a:buChar char="-"/>
              <a:defRPr/>
            </a:pPr>
            <a:endParaRPr lang="en-US" sz="4000" dirty="0" smtClean="0">
              <a:latin typeface="Trebuchet MS" pitchFamily="34" charset="0"/>
              <a:cs typeface="Narkisim" pitchFamily="34" charset="-79"/>
            </a:endParaRPr>
          </a:p>
          <a:p>
            <a:pPr>
              <a:buFontTx/>
              <a:buChar char="-"/>
              <a:defRPr/>
            </a:pPr>
            <a:endParaRPr lang="en-US" sz="3600" dirty="0" smtClean="0">
              <a:latin typeface="Trebuchet MS" pitchFamily="34" charset="0"/>
              <a:cs typeface="Narkisim" pitchFamily="34" charset="-79"/>
            </a:endParaRP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The Great Disappointment…</a:t>
            </a:r>
            <a:endParaRPr lang="en-US" sz="3600" dirty="0">
              <a:latin typeface="Trebuchet MS" pitchFamily="34" charset="0"/>
            </a:endParaRPr>
          </a:p>
        </p:txBody>
      </p:sp>
      <p:pic>
        <p:nvPicPr>
          <p:cNvPr id="1229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59439" y="1512343"/>
            <a:ext cx="5567275" cy="4697388"/>
          </a:xfrm>
          <a:prstGeom prst="rect">
            <a:avLst/>
          </a:prstGeom>
          <a:noFill/>
          <a:ln w="9525">
            <a:noFill/>
            <a:miter lim="800000"/>
            <a:headEnd/>
            <a:tailEnd/>
          </a:ln>
        </p:spPr>
      </p:pic>
      <p:pic>
        <p:nvPicPr>
          <p:cNvPr id="13314"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720806" y="1504666"/>
            <a:ext cx="5382104" cy="4650474"/>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Trebuchet MS" pitchFamily="34" charset="0"/>
              </a:rPr>
              <a:t>The Great Disappointment…</a:t>
            </a:r>
            <a:endParaRPr lang="en-US" sz="3600" dirty="0"/>
          </a:p>
        </p:txBody>
      </p:sp>
      <p:pic>
        <p:nvPicPr>
          <p:cNvPr id="8196" name="Picture 4" descr="https://upload.wikimedia.org/wikipedia/commons/thumb/f/ff/Adventism-en.svg/1100px-Adventism-en.svg.png"/>
          <p:cNvPicPr>
            <a:picLocks noChangeAspect="1" noChangeArrowheads="1"/>
          </p:cNvPicPr>
          <p:nvPr/>
        </p:nvPicPr>
        <p:blipFill>
          <a:blip r:embed="rId2" cstate="print"/>
          <a:srcRect/>
          <a:stretch>
            <a:fillRect/>
          </a:stretch>
        </p:blipFill>
        <p:spPr bwMode="auto">
          <a:xfrm>
            <a:off x="804041" y="2082307"/>
            <a:ext cx="10853793" cy="390525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The Great Disappointment…</a:t>
            </a:r>
            <a:endParaRPr lang="en-US" sz="3600" dirty="0">
              <a:latin typeface="Trebuchet MS" pitchFamily="34" charset="0"/>
            </a:endParaRPr>
          </a:p>
        </p:txBody>
      </p:sp>
      <p:sp>
        <p:nvSpPr>
          <p:cNvPr id="5" name="Content Placeholder 4"/>
          <p:cNvSpPr>
            <a:spLocks noGrp="1"/>
          </p:cNvSpPr>
          <p:nvPr>
            <p:ph idx="1"/>
          </p:nvPr>
        </p:nvSpPr>
        <p:spPr/>
        <p:txBody>
          <a:bodyPr/>
          <a:lstStyle/>
          <a:p>
            <a:endParaRPr lang="en-US"/>
          </a:p>
        </p:txBody>
      </p:sp>
      <p:pic>
        <p:nvPicPr>
          <p:cNvPr id="8" name="Picture 2"/>
          <p:cNvPicPr>
            <a:picLocks noChangeAspect="1" noChangeArrowheads="1"/>
          </p:cNvPicPr>
          <p:nvPr/>
        </p:nvPicPr>
        <p:blipFill>
          <a:blip r:embed="rId2" cstate="print"/>
          <a:srcRect/>
          <a:stretch>
            <a:fillRect/>
          </a:stretch>
        </p:blipFill>
        <p:spPr bwMode="auto">
          <a:xfrm>
            <a:off x="2838736" y="1482486"/>
            <a:ext cx="6553200" cy="4914900"/>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Hiram </a:t>
            </a:r>
            <a:r>
              <a:rPr lang="en-US" sz="3600" dirty="0" err="1" smtClean="0">
                <a:latin typeface="Trebuchet MS" pitchFamily="34" charset="0"/>
              </a:rPr>
              <a:t>Edson</a:t>
            </a:r>
            <a:endParaRPr lang="en-US" sz="3600" dirty="0">
              <a:latin typeface="Trebuchet MS" pitchFamily="34" charset="0"/>
            </a:endParaRPr>
          </a:p>
        </p:txBody>
      </p:sp>
      <p:pic>
        <p:nvPicPr>
          <p:cNvPr id="14338" name="Picture 2"/>
          <p:cNvPicPr>
            <a:picLocks noChangeAspect="1" noChangeArrowheads="1"/>
          </p:cNvPicPr>
          <p:nvPr/>
        </p:nvPicPr>
        <p:blipFill>
          <a:blip r:embed="rId2" cstate="print"/>
          <a:srcRect/>
          <a:stretch>
            <a:fillRect/>
          </a:stretch>
        </p:blipFill>
        <p:spPr bwMode="auto">
          <a:xfrm>
            <a:off x="1787859" y="1379048"/>
            <a:ext cx="3439234" cy="5315179"/>
          </a:xfrm>
          <a:prstGeom prst="rect">
            <a:avLst/>
          </a:prstGeom>
          <a:noFill/>
          <a:ln w="9525">
            <a:noFill/>
            <a:miter lim="800000"/>
            <a:headEnd/>
            <a:tailEnd/>
          </a:ln>
        </p:spPr>
      </p:pic>
      <p:sp>
        <p:nvSpPr>
          <p:cNvPr id="6" name="Rectangle 5"/>
          <p:cNvSpPr/>
          <p:nvPr/>
        </p:nvSpPr>
        <p:spPr>
          <a:xfrm>
            <a:off x="5602013" y="1760171"/>
            <a:ext cx="6096000" cy="4031873"/>
          </a:xfrm>
          <a:prstGeom prst="rect">
            <a:avLst/>
          </a:prstGeom>
        </p:spPr>
        <p:txBody>
          <a:bodyPr>
            <a:spAutoFit/>
          </a:bodyPr>
          <a:lstStyle/>
          <a:p>
            <a:pPr algn="ctr"/>
            <a:r>
              <a:rPr lang="en-US" sz="3200" dirty="0" smtClean="0">
                <a:latin typeface="Trebuchet MS" pitchFamily="34" charset="0"/>
              </a:rPr>
              <a:t> "Our fondest hopes and expectations were blasted, and such a spirit of weeping came over us as I never experienced before. It seemed that the loss of all earthly friends could have been no comparison. We wept, and wept, till the day dawn."</a:t>
            </a:r>
            <a:endParaRPr lang="en-US" sz="3200" dirty="0">
              <a:latin typeface="Trebuchet MS" pitchFamily="34" charset="0"/>
            </a:endParaRP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Loughborough John Norton</a:t>
            </a:r>
            <a:endParaRPr lang="en-US" sz="3600" dirty="0">
              <a:latin typeface="Trebuchet MS" pitchFamily="34" charset="0"/>
            </a:endParaRPr>
          </a:p>
        </p:txBody>
      </p:sp>
      <p:sp>
        <p:nvSpPr>
          <p:cNvPr id="6" name="Rectangle 5"/>
          <p:cNvSpPr/>
          <p:nvPr/>
        </p:nvSpPr>
        <p:spPr>
          <a:xfrm>
            <a:off x="362607" y="1760171"/>
            <a:ext cx="11335406" cy="4708981"/>
          </a:xfrm>
          <a:prstGeom prst="rect">
            <a:avLst/>
          </a:prstGeom>
        </p:spPr>
        <p:txBody>
          <a:bodyPr wrap="square">
            <a:spAutoFit/>
          </a:bodyPr>
          <a:lstStyle/>
          <a:p>
            <a:pPr algn="ctr"/>
            <a:r>
              <a:rPr lang="en-US" sz="2000" dirty="0">
                <a:latin typeface="Trebuchet MS" pitchFamily="34" charset="0"/>
              </a:rPr>
              <a:t>BITTER DISAPPOINTMENT</a:t>
            </a:r>
          </a:p>
          <a:p>
            <a:pPr algn="ctr"/>
            <a:endParaRPr lang="en-US" sz="2000" dirty="0">
              <a:latin typeface="Trebuchet MS" pitchFamily="34" charset="0"/>
            </a:endParaRPr>
          </a:p>
          <a:p>
            <a:pPr algn="ctr"/>
            <a:r>
              <a:rPr lang="en-US" sz="2000" dirty="0">
                <a:latin typeface="Trebuchet MS" pitchFamily="34" charset="0"/>
              </a:rPr>
              <a:t>"The disappointment at the passing of the </a:t>
            </a:r>
            <a:r>
              <a:rPr lang="en-US" sz="2000" dirty="0" smtClean="0">
                <a:latin typeface="Trebuchet MS" pitchFamily="34" charset="0"/>
              </a:rPr>
              <a:t>time 183</a:t>
            </a:r>
            <a:endParaRPr lang="en-US" sz="2000" dirty="0">
              <a:latin typeface="Trebuchet MS" pitchFamily="34" charset="0"/>
            </a:endParaRPr>
          </a:p>
          <a:p>
            <a:pPr algn="ctr"/>
            <a:r>
              <a:rPr lang="en-US" sz="2000" dirty="0">
                <a:latin typeface="Trebuchet MS" pitchFamily="34" charset="0"/>
              </a:rPr>
              <a:t>was a bitter one. True believers had given up all for Christ, and had shared His presence as never before. They had, as they supposed, given their last warning to the world, and had separated themselves, more or less, from the unbelieving, scoffing, multitude. And, with the divine blessing upon them, they felt more like associating with their soon expected Master and the holy angels than with those from whom they had separated themselves. The love of Jesus filled every soul and beamed from every face, and with inexpressible desires they prayed, 'Come, Lord Jesus, and come quickly.' But He did not come. And now, to turn again to the cares, perplexities, and dangers of life, in full view of the jeers and </a:t>
            </a:r>
            <a:r>
              <a:rPr lang="en-US" sz="2000" dirty="0" err="1">
                <a:latin typeface="Trebuchet MS" pitchFamily="34" charset="0"/>
              </a:rPr>
              <a:t>revilings</a:t>
            </a:r>
            <a:r>
              <a:rPr lang="en-US" sz="2000" dirty="0">
                <a:latin typeface="Trebuchet MS" pitchFamily="34" charset="0"/>
              </a:rPr>
              <a:t> of unbelievers, who now scoffed as never before, was a terrible trial of faith and patience. When Elder Himes visited Portland, Me., a few days after the passing of the time, and stated that the brethren should prepare for another cold winter, my feelings were almost uncontrollable. I left the place of meeting and wept like a child." 2 {1904 </a:t>
            </a:r>
            <a:r>
              <a:rPr lang="en-US" sz="2000" dirty="0" err="1">
                <a:latin typeface="Trebuchet MS" pitchFamily="34" charset="0"/>
              </a:rPr>
              <a:t>JNL</a:t>
            </a:r>
            <a:r>
              <a:rPr lang="en-US" sz="2000" dirty="0">
                <a:latin typeface="Trebuchet MS" pitchFamily="34" charset="0"/>
              </a:rPr>
              <a:t>, </a:t>
            </a:r>
            <a:r>
              <a:rPr lang="en-US" sz="2000" dirty="0" err="1">
                <a:latin typeface="Trebuchet MS" pitchFamily="34" charset="0"/>
              </a:rPr>
              <a:t>LDT</a:t>
            </a:r>
            <a:r>
              <a:rPr lang="en-US" sz="2000" dirty="0">
                <a:latin typeface="Trebuchet MS" pitchFamily="34" charset="0"/>
              </a:rPr>
              <a:t> 182.4} </a:t>
            </a:r>
          </a:p>
        </p:txBody>
      </p:sp>
    </p:spTree>
    <p:extLst>
      <p:ext uri="{BB962C8B-B14F-4D97-AF65-F5344CB8AC3E}">
        <p14:creationId xmlns:p14="http://schemas.microsoft.com/office/powerpoint/2010/main" val="348952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3420" y="0"/>
            <a:ext cx="11414234" cy="6986528"/>
          </a:xfrm>
          <a:prstGeom prst="rect">
            <a:avLst/>
          </a:prstGeom>
        </p:spPr>
        <p:txBody>
          <a:bodyPr wrap="square">
            <a:spAutoFit/>
          </a:bodyPr>
          <a:lstStyle/>
          <a:p>
            <a:pPr algn="ctr"/>
            <a:r>
              <a:rPr lang="en-US" sz="1600" dirty="0" err="1" smtClean="0">
                <a:latin typeface="Trebuchet MS" pitchFamily="34" charset="0"/>
              </a:rPr>
              <a:t>Damsteegt</a:t>
            </a:r>
            <a:r>
              <a:rPr lang="en-US" sz="1600" dirty="0" smtClean="0">
                <a:latin typeface="Trebuchet MS" pitchFamily="34" charset="0"/>
              </a:rPr>
              <a:t> Pieter Gerard</a:t>
            </a:r>
          </a:p>
          <a:p>
            <a:pPr algn="ctr"/>
            <a:endParaRPr lang="en-US" sz="1600" dirty="0">
              <a:latin typeface="Trebuchet MS" pitchFamily="34" charset="0"/>
            </a:endParaRPr>
          </a:p>
          <a:p>
            <a:pPr algn="ctr"/>
            <a:endParaRPr lang="en-US" sz="1400" dirty="0" smtClean="0">
              <a:latin typeface="Trebuchet MS" pitchFamily="34" charset="0"/>
            </a:endParaRPr>
          </a:p>
          <a:p>
            <a:pPr algn="ctr"/>
            <a:r>
              <a:rPr lang="en-US" sz="1600" dirty="0" smtClean="0">
                <a:latin typeface="Trebuchet MS" pitchFamily="34" charset="0"/>
              </a:rPr>
              <a:t>The </a:t>
            </a:r>
            <a:r>
              <a:rPr lang="en-US" sz="1600" dirty="0">
                <a:latin typeface="Trebuchet MS" pitchFamily="34" charset="0"/>
              </a:rPr>
              <a:t>second or great </a:t>
            </a:r>
            <a:r>
              <a:rPr lang="en-US" sz="1600" dirty="0" smtClean="0">
                <a:latin typeface="Trebuchet MS" pitchFamily="34" charset="0"/>
              </a:rPr>
              <a:t>disappointment</a:t>
            </a:r>
          </a:p>
          <a:p>
            <a:pPr algn="ctr"/>
            <a:endParaRPr lang="en-US" sz="1600" dirty="0">
              <a:latin typeface="Trebuchet MS" pitchFamily="34" charset="0"/>
            </a:endParaRPr>
          </a:p>
          <a:p>
            <a:pPr algn="ctr"/>
            <a:endParaRPr lang="en-US" sz="1600" dirty="0">
              <a:latin typeface="Trebuchet MS" pitchFamily="34" charset="0"/>
            </a:endParaRPr>
          </a:p>
          <a:p>
            <a:pPr algn="ctr"/>
            <a:r>
              <a:rPr lang="en-US" sz="1600" dirty="0">
                <a:latin typeface="Trebuchet MS" pitchFamily="34" charset="0"/>
              </a:rPr>
              <a:t>Shortly before the expected event nearly all </a:t>
            </a:r>
            <a:r>
              <a:rPr lang="en-US" sz="1600" dirty="0" err="1">
                <a:latin typeface="Trebuchet MS" pitchFamily="34" charset="0"/>
              </a:rPr>
              <a:t>Millerites</a:t>
            </a:r>
            <a:r>
              <a:rPr lang="en-US" sz="1600" dirty="0">
                <a:latin typeface="Trebuchet MS" pitchFamily="34" charset="0"/>
              </a:rPr>
              <a:t> participated in the proclamation of the True Midnight Cry of the Seventh Month movement, and it was stated that "the time has been almost universally received by all the Adventists." 1 Miller anticipated that probationary time for mankind would terminate a few days before October 22, stating, "I am strong in my opinion that the next [October 13] will be the last Lord's day sinners will ever have in probation and within ten or fifteen days from thence, they will see him, whom they have hated and despised." 2 On the 16th of October, the editors of the Advent Herald expressed the following sentiments: {1977 </a:t>
            </a:r>
            <a:r>
              <a:rPr lang="en-US" sz="1600" dirty="0" err="1">
                <a:latin typeface="Trebuchet MS" pitchFamily="34" charset="0"/>
              </a:rPr>
              <a:t>PGD</a:t>
            </a:r>
            <a:r>
              <a:rPr lang="en-US" sz="1600" dirty="0">
                <a:latin typeface="Trebuchet MS" pitchFamily="34" charset="0"/>
              </a:rPr>
              <a:t>, </a:t>
            </a:r>
            <a:r>
              <a:rPr lang="en-US" sz="1600" dirty="0" err="1">
                <a:latin typeface="Trebuchet MS" pitchFamily="34" charset="0"/>
              </a:rPr>
              <a:t>FSDA</a:t>
            </a:r>
            <a:r>
              <a:rPr lang="en-US" sz="1600" dirty="0">
                <a:latin typeface="Trebuchet MS" pitchFamily="34" charset="0"/>
              </a:rPr>
              <a:t> 99.1} </a:t>
            </a:r>
          </a:p>
          <a:p>
            <a:pPr algn="ctr"/>
            <a:r>
              <a:rPr lang="en-US" sz="1600" dirty="0">
                <a:latin typeface="Trebuchet MS" pitchFamily="34" charset="0"/>
              </a:rPr>
              <a:t>We feel that we have arrived at a most solemn and momentous crisis; and from the light we have, we are shut up to the conviction that the tenth day of the seventh month must usher in the glorious appearing of the great God and our Savior Jesus Christ. We therefore feel that our work is now finished, and that all we have to do is to go out to meet the Bridegroom, and to trim our lamps accordingly. . . . Now we feel that our controversies are all over, that the battle has been fought, and our warfare ended. And now we wish to humble ourselves under the mighty hand of God that we may be accepted at his coming. 3 {1977 </a:t>
            </a:r>
            <a:r>
              <a:rPr lang="en-US" sz="1600" dirty="0" err="1">
                <a:latin typeface="Trebuchet MS" pitchFamily="34" charset="0"/>
              </a:rPr>
              <a:t>PGD</a:t>
            </a:r>
            <a:r>
              <a:rPr lang="en-US" sz="1600" dirty="0">
                <a:latin typeface="Trebuchet MS" pitchFamily="34" charset="0"/>
              </a:rPr>
              <a:t>, </a:t>
            </a:r>
            <a:r>
              <a:rPr lang="en-US" sz="1600" dirty="0" err="1">
                <a:latin typeface="Trebuchet MS" pitchFamily="34" charset="0"/>
              </a:rPr>
              <a:t>FSDA</a:t>
            </a:r>
            <a:r>
              <a:rPr lang="en-US" sz="1600" dirty="0">
                <a:latin typeface="Trebuchet MS" pitchFamily="34" charset="0"/>
              </a:rPr>
              <a:t> 99.2} </a:t>
            </a:r>
          </a:p>
          <a:p>
            <a:pPr algn="ctr"/>
            <a:r>
              <a:rPr lang="en-US" sz="1600" dirty="0">
                <a:latin typeface="Trebuchet MS" pitchFamily="34" charset="0"/>
              </a:rPr>
              <a:t>When Tuesday, October 22, passed, the </a:t>
            </a:r>
            <a:r>
              <a:rPr lang="en-US" sz="1600" dirty="0" err="1">
                <a:latin typeface="Trebuchet MS" pitchFamily="34" charset="0"/>
              </a:rPr>
              <a:t>Millerites</a:t>
            </a:r>
            <a:r>
              <a:rPr lang="en-US" sz="1600" dirty="0">
                <a:latin typeface="Trebuchet MS" pitchFamily="34" charset="0"/>
              </a:rPr>
              <a:t> experienced a very great disappointment that could be best described by those who experienced it. Hiram Edson, a </a:t>
            </a:r>
            <a:r>
              <a:rPr lang="en-US" sz="1600" dirty="0" err="1">
                <a:latin typeface="Trebuchet MS" pitchFamily="34" charset="0"/>
              </a:rPr>
              <a:t>Millerite</a:t>
            </a:r>
            <a:r>
              <a:rPr lang="en-US" sz="1600" dirty="0">
                <a:latin typeface="Trebuchet MS" pitchFamily="34" charset="0"/>
              </a:rPr>
              <a:t> with Methodist background, said: {1977 </a:t>
            </a:r>
            <a:r>
              <a:rPr lang="en-US" sz="1600" dirty="0" err="1">
                <a:latin typeface="Trebuchet MS" pitchFamily="34" charset="0"/>
              </a:rPr>
              <a:t>PGD</a:t>
            </a:r>
            <a:r>
              <a:rPr lang="en-US" sz="1600" dirty="0">
                <a:latin typeface="Trebuchet MS" pitchFamily="34" charset="0"/>
              </a:rPr>
              <a:t>, </a:t>
            </a:r>
            <a:r>
              <a:rPr lang="en-US" sz="1600" dirty="0" err="1">
                <a:latin typeface="Trebuchet MS" pitchFamily="34" charset="0"/>
              </a:rPr>
              <a:t>FSDA</a:t>
            </a:r>
            <a:r>
              <a:rPr lang="en-US" sz="1600" dirty="0">
                <a:latin typeface="Trebuchet MS" pitchFamily="34" charset="0"/>
              </a:rPr>
              <a:t> 99.3} </a:t>
            </a:r>
          </a:p>
          <a:p>
            <a:pPr algn="ctr"/>
            <a:r>
              <a:rPr lang="en-US" sz="1600" dirty="0">
                <a:latin typeface="Trebuchet MS" pitchFamily="34" charset="0"/>
              </a:rPr>
              <a:t>Our expectations were raised high, and thus we looked for our coming Lord until the clock tolled 12 at midnight. The day had then passed and our disappointment became a certainty. Our fondest hopes and expectations were blasted, and such a spirit of weeping came over us as I never experienced before. It seemed that the loss of all earthly friends could have been no comparison. We wept, and wept, till the day dawn. I mused in my own heart, saying, My advent experience has been the richest and brightest of all my Christian experiences. If this had proved a failure, what was the rest of my Christian experience worth? Has the Bible proved a failure? Is there no God, no heaven, no golden home city, no paradise? Is all this but a cunningly devised fable? Is there no reality to our fondest hope and expectation of these things? And thus we had something to grieve and weep over, if all our fond hopes were lost. 4 {1977 </a:t>
            </a:r>
            <a:r>
              <a:rPr lang="en-US" sz="1600" dirty="0" err="1">
                <a:latin typeface="Trebuchet MS" pitchFamily="34" charset="0"/>
              </a:rPr>
              <a:t>PGD</a:t>
            </a:r>
            <a:r>
              <a:rPr lang="en-US" sz="1600" dirty="0">
                <a:latin typeface="Trebuchet MS" pitchFamily="34" charset="0"/>
              </a:rPr>
              <a:t>, </a:t>
            </a:r>
            <a:r>
              <a:rPr lang="en-US" sz="1600" dirty="0" err="1">
                <a:latin typeface="Trebuchet MS" pitchFamily="34" charset="0"/>
              </a:rPr>
              <a:t>FSDA</a:t>
            </a:r>
            <a:r>
              <a:rPr lang="en-US" sz="1600" dirty="0">
                <a:latin typeface="Trebuchet MS" pitchFamily="34" charset="0"/>
              </a:rPr>
              <a:t> 99.4}</a:t>
            </a:r>
          </a:p>
        </p:txBody>
      </p:sp>
    </p:spTree>
    <p:extLst>
      <p:ext uri="{BB962C8B-B14F-4D97-AF65-F5344CB8AC3E}">
        <p14:creationId xmlns:p14="http://schemas.microsoft.com/office/powerpoint/2010/main" val="267924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Hiram </a:t>
            </a:r>
            <a:r>
              <a:rPr lang="en-US" sz="3600" dirty="0" err="1" smtClean="0">
                <a:latin typeface="Trebuchet MS" pitchFamily="34" charset="0"/>
              </a:rPr>
              <a:t>Edson</a:t>
            </a:r>
            <a:endParaRPr lang="en-US" sz="3600" dirty="0">
              <a:latin typeface="Trebuchet MS" pitchFamily="34" charset="0"/>
            </a:endParaRPr>
          </a:p>
        </p:txBody>
      </p:sp>
      <p:pic>
        <p:nvPicPr>
          <p:cNvPr id="14338" name="Picture 2"/>
          <p:cNvPicPr>
            <a:picLocks noChangeAspect="1" noChangeArrowheads="1"/>
          </p:cNvPicPr>
          <p:nvPr/>
        </p:nvPicPr>
        <p:blipFill>
          <a:blip r:embed="rId2" cstate="print"/>
          <a:srcRect/>
          <a:stretch>
            <a:fillRect/>
          </a:stretch>
        </p:blipFill>
        <p:spPr bwMode="auto">
          <a:xfrm>
            <a:off x="1787859" y="1379048"/>
            <a:ext cx="3439234" cy="5315179"/>
          </a:xfrm>
          <a:prstGeom prst="rect">
            <a:avLst/>
          </a:prstGeom>
          <a:noFill/>
          <a:ln w="9525">
            <a:noFill/>
            <a:miter lim="800000"/>
            <a:headEnd/>
            <a:tailEnd/>
          </a:ln>
        </p:spPr>
      </p:pic>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3745" y="1427016"/>
            <a:ext cx="3855493" cy="5142264"/>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The Movement Continues</a:t>
            </a:r>
            <a:endParaRPr lang="en-US" sz="3600" dirty="0">
              <a:latin typeface="Trebuchet MS" pitchFamily="34" charset="0"/>
            </a:endParaRPr>
          </a:p>
        </p:txBody>
      </p:sp>
      <p:pic>
        <p:nvPicPr>
          <p:cNvPr id="15362" name="Picture 2"/>
          <p:cNvPicPr>
            <a:picLocks noChangeAspect="1" noChangeArrowheads="1"/>
          </p:cNvPicPr>
          <p:nvPr/>
        </p:nvPicPr>
        <p:blipFill>
          <a:blip r:embed="rId2" cstate="print"/>
          <a:srcRect/>
          <a:stretch>
            <a:fillRect/>
          </a:stretch>
        </p:blipFill>
        <p:spPr bwMode="auto">
          <a:xfrm>
            <a:off x="1772433" y="1452630"/>
            <a:ext cx="3331830" cy="5100579"/>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6671337" y="1466069"/>
            <a:ext cx="3960269" cy="4974484"/>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Questions</a:t>
            </a:r>
            <a:endParaRPr lang="en-US" sz="3600" dirty="0">
              <a:latin typeface="Trebuchet MS" pitchFamily="34" charset="0"/>
            </a:endParaRPr>
          </a:p>
        </p:txBody>
      </p:sp>
      <p:sp>
        <p:nvSpPr>
          <p:cNvPr id="5" name="Content Placeholder 4"/>
          <p:cNvSpPr>
            <a:spLocks noGrp="1"/>
          </p:cNvSpPr>
          <p:nvPr>
            <p:ph idx="1"/>
          </p:nvPr>
        </p:nvSpPr>
        <p:spPr>
          <a:xfrm>
            <a:off x="1091252" y="1499946"/>
            <a:ext cx="9982200" cy="4572000"/>
          </a:xfrm>
        </p:spPr>
        <p:txBody>
          <a:bodyPr>
            <a:normAutofit fontScale="85000" lnSpcReduction="20000"/>
          </a:bodyPr>
          <a:lstStyle/>
          <a:p>
            <a:pPr algn="ctr">
              <a:buNone/>
            </a:pPr>
            <a:endParaRPr lang="en-US" sz="4800" dirty="0" smtClean="0">
              <a:latin typeface="Trebuchet MS" pitchFamily="34" charset="0"/>
              <a:cs typeface="Narkisim" pitchFamily="34" charset="-79"/>
            </a:endParaRPr>
          </a:p>
          <a:p>
            <a:pPr algn="ctr">
              <a:buNone/>
            </a:pPr>
            <a:r>
              <a:rPr lang="en-US" sz="9600" dirty="0" smtClean="0">
                <a:latin typeface="Trebuchet MS" pitchFamily="34" charset="0"/>
                <a:cs typeface="Narkisim" pitchFamily="34" charset="-79"/>
              </a:rPr>
              <a:t>Why did God allow William Miller to make such a mistake?</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Answers</a:t>
            </a:r>
            <a:endParaRPr lang="en-US" sz="3600" dirty="0">
              <a:latin typeface="Trebuchet MS" pitchFamily="34" charset="0"/>
            </a:endParaRPr>
          </a:p>
        </p:txBody>
      </p:sp>
      <p:sp>
        <p:nvSpPr>
          <p:cNvPr id="5" name="Content Placeholder 4"/>
          <p:cNvSpPr>
            <a:spLocks noGrp="1"/>
          </p:cNvSpPr>
          <p:nvPr>
            <p:ph idx="1"/>
          </p:nvPr>
        </p:nvSpPr>
        <p:spPr>
          <a:xfrm>
            <a:off x="1198179" y="1505603"/>
            <a:ext cx="9979572" cy="4989787"/>
          </a:xfrm>
        </p:spPr>
        <p:txBody>
          <a:bodyPr>
            <a:normAutofit fontScale="92500" lnSpcReduction="20000"/>
          </a:bodyPr>
          <a:lstStyle/>
          <a:p>
            <a:pPr>
              <a:buNone/>
              <a:defRPr/>
            </a:pPr>
            <a:r>
              <a:rPr lang="en-US" sz="4000" dirty="0" smtClean="0">
                <a:latin typeface="Trebuchet MS" pitchFamily="34" charset="0"/>
                <a:cs typeface="Narkisim" pitchFamily="34" charset="-79"/>
              </a:rPr>
              <a:t>“God accomplished His own beneficent purpose in permitting the warning of the judgment to be given just as it was. The great day was at hand, and in His providence the people were brought to the test of a definite time, in order to reveal to them what was in their hearts. The message was designed for the testing and purification of the church. They were to be led to see whether their affections were set upon his world or upon Christ in heaven…</a:t>
            </a:r>
          </a:p>
          <a:p>
            <a:pPr algn="r">
              <a:buNone/>
              <a:defRPr/>
            </a:pPr>
            <a:endParaRPr lang="en-US" sz="4000" dirty="0" smtClean="0">
              <a:latin typeface="Trebuchet MS" pitchFamily="34" charset="0"/>
              <a:cs typeface="Narkisim" pitchFamily="34" charset="-79"/>
            </a:endParaRP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William Miller</a:t>
            </a:r>
            <a:endParaRPr lang="en-US" sz="3600" dirty="0">
              <a:latin typeface="Trebuchet MS" pitchFamily="34" charset="0"/>
            </a:endParaRPr>
          </a:p>
        </p:txBody>
      </p:sp>
      <p:sp>
        <p:nvSpPr>
          <p:cNvPr id="5" name="Content Placeholder 4"/>
          <p:cNvSpPr>
            <a:spLocks noGrp="1"/>
          </p:cNvSpPr>
          <p:nvPr>
            <p:ph idx="1"/>
          </p:nvPr>
        </p:nvSpPr>
        <p:spPr>
          <a:xfrm>
            <a:off x="4461164" y="1600200"/>
            <a:ext cx="6625935" cy="4572000"/>
          </a:xfrm>
        </p:spPr>
        <p:txBody>
          <a:bodyPr>
            <a:normAutofit lnSpcReduction="10000"/>
          </a:bodyPr>
          <a:lstStyle/>
          <a:p>
            <a:pPr>
              <a:buNone/>
              <a:defRPr/>
            </a:pPr>
            <a:r>
              <a:rPr lang="en-US" sz="4000" dirty="0" smtClean="0">
                <a:latin typeface="Trebuchet MS" pitchFamily="34" charset="0"/>
                <a:cs typeface="Narkisim" pitchFamily="34" charset="-79"/>
              </a:rPr>
              <a:t>-Born: 1782 </a:t>
            </a:r>
          </a:p>
          <a:p>
            <a:pPr>
              <a:buNone/>
              <a:defRPr/>
            </a:pPr>
            <a:r>
              <a:rPr lang="en-US" sz="4000" dirty="0" smtClean="0">
                <a:latin typeface="Trebuchet MS" pitchFamily="34" charset="0"/>
                <a:cs typeface="Narkisim" pitchFamily="34" charset="-79"/>
              </a:rPr>
              <a:t>-Died: 1849</a:t>
            </a:r>
          </a:p>
          <a:p>
            <a:pPr>
              <a:buNone/>
              <a:defRPr/>
            </a:pPr>
            <a:r>
              <a:rPr lang="en-US" sz="4000" dirty="0" smtClean="0">
                <a:latin typeface="Trebuchet MS" pitchFamily="34" charset="0"/>
                <a:cs typeface="Narkisim" pitchFamily="34" charset="-79"/>
              </a:rPr>
              <a:t>-Deism: </a:t>
            </a:r>
            <a:r>
              <a:rPr lang="en-US" sz="4400" dirty="0" smtClean="0"/>
              <a:t>belief in the existence of a supreme being, specifically of a creator who does not intervene in the universe.</a:t>
            </a:r>
            <a:endParaRPr lang="en-US" sz="4400" dirty="0" smtClean="0">
              <a:latin typeface="Trebuchet MS" pitchFamily="34" charset="0"/>
              <a:cs typeface="Narkisim" pitchFamily="34" charset="-79"/>
            </a:endParaRPr>
          </a:p>
        </p:txBody>
      </p:sp>
      <p:pic>
        <p:nvPicPr>
          <p:cNvPr id="1026" name="Picture 2" descr="C:\Users\Maxwell\Pictures\William_Miller.jpg"/>
          <p:cNvPicPr>
            <a:picLocks noChangeAspect="1" noChangeArrowheads="1"/>
          </p:cNvPicPr>
          <p:nvPr/>
        </p:nvPicPr>
        <p:blipFill>
          <a:blip r:embed="rId2" cstate="print"/>
          <a:srcRect/>
          <a:stretch>
            <a:fillRect/>
          </a:stretch>
        </p:blipFill>
        <p:spPr bwMode="auto">
          <a:xfrm>
            <a:off x="1114281" y="1605829"/>
            <a:ext cx="3152919" cy="4609086"/>
          </a:xfrm>
          <a:prstGeom prst="rect">
            <a:avLst/>
          </a:prstGeom>
          <a:noFill/>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Answers</a:t>
            </a:r>
            <a:endParaRPr lang="en-US" sz="3600" dirty="0">
              <a:latin typeface="Trebuchet MS" pitchFamily="34" charset="0"/>
            </a:endParaRPr>
          </a:p>
        </p:txBody>
      </p:sp>
      <p:sp>
        <p:nvSpPr>
          <p:cNvPr id="5" name="Content Placeholder 4"/>
          <p:cNvSpPr>
            <a:spLocks noGrp="1"/>
          </p:cNvSpPr>
          <p:nvPr>
            <p:ph idx="1"/>
          </p:nvPr>
        </p:nvSpPr>
        <p:spPr>
          <a:xfrm>
            <a:off x="1198179" y="1505603"/>
            <a:ext cx="9979572" cy="4989787"/>
          </a:xfrm>
        </p:spPr>
        <p:txBody>
          <a:bodyPr>
            <a:normAutofit fontScale="92500" lnSpcReduction="10000"/>
          </a:bodyPr>
          <a:lstStyle/>
          <a:p>
            <a:pPr>
              <a:buNone/>
              <a:defRPr/>
            </a:pPr>
            <a:r>
              <a:rPr lang="en-US" sz="4000" dirty="0" smtClean="0">
                <a:latin typeface="Trebuchet MS" pitchFamily="34" charset="0"/>
                <a:cs typeface="Narkisim" pitchFamily="34" charset="-79"/>
              </a:rPr>
              <a:t>“…They professed to love the </a:t>
            </a:r>
            <a:r>
              <a:rPr lang="en-US" sz="4000" dirty="0" err="1" smtClean="0">
                <a:latin typeface="Trebuchet MS" pitchFamily="34" charset="0"/>
                <a:cs typeface="Narkisim" pitchFamily="34" charset="-79"/>
              </a:rPr>
              <a:t>Saviour</a:t>
            </a:r>
            <a:r>
              <a:rPr lang="en-US" sz="4000" dirty="0" smtClean="0">
                <a:latin typeface="Trebuchet MS" pitchFamily="34" charset="0"/>
                <a:cs typeface="Narkisim" pitchFamily="34" charset="-79"/>
              </a:rPr>
              <a:t>; now they were to prove their love. Were they ready to renounce their worldly hopes and ambitions, and welcome with joy the advent of their Lord? The message was designed to enable them to discern their true spiritual state; it was sent in mercy to arouse them to seek the Lord with repentance and humiliation.”</a:t>
            </a:r>
          </a:p>
          <a:p>
            <a:pPr algn="r">
              <a:buNone/>
              <a:defRPr/>
            </a:pPr>
            <a:r>
              <a:rPr lang="en-US" sz="4000" dirty="0" smtClean="0">
                <a:latin typeface="Trebuchet MS" pitchFamily="34" charset="0"/>
                <a:cs typeface="Narkisim" pitchFamily="34" charset="-79"/>
              </a:rPr>
              <a:t>-The Great Controversy, p. 353.1</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52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noChangeArrowheads="1"/>
            <a:extLst>
              <a:ext uri="smNativeData">
                <pr:smNativeData xmlns:pr="smNativeData" xmlns:p14="http://schemas.microsoft.com/office/powerpoint/2010/main" xmlns="" val="SMDATA_16_eogfXBMAAAAlAAAAZAAAAA0BAAAAkAAAAEgAAACQAAAASAAAAAAAAAAAAAAAAAAAAAEAAABQAAAAAAAAAAAA4D8AAAAAAADgPwAAAAAAAOA/AAAAAAAA4D8AAAAAAADgPwAAAAAAAOA/AAAAAAAA4D8AAAAAAADgPwAAAAAAAOA/AAAAAAAA4D8CAAAAjAAAAAAAAAAAAAAAYFl7DCwfOggAAAAAAAAAAAAAAAAAAAAAAAAAAAAAAAAAAAAAZAAAAAEAAABAAAAAAAAAAAAAAAAAAAAAAAAAAAAAAAAAAAAAAAAAAAAAAAAAAAAAAAAAAAAAAAAAAAAAAAAAAAAAAAAAAAAAAAAAAAAAAAAAAAAAAAAAAAAAAAAAAAAAFAAAADwAAAAAAAAAAAAAAP///wkBAAAAAQAAAAEAAAABAAAAAQAAAAEAAAAAAAAAZAAAAGQAAAAAAAAAZAAAAGQAAAAVAAAAYAAAAAAAAAAAAAAAEAAAACADAAAAAAAAAAAAAAEAAACgMgAAVgcAAKr4//8BAAAAf39/AAEAAABkAAAAAAAAABQAAABAHwAAAAAAACYAAAAAAAAAwOD//wAAAAAmAAAAZAAAABYAAABMAAAAAAAAAAAAAAAEAAAAAAAAAAEAAAA+Plw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YFl7BSwfOgEAAAAAAAAAAAAAAAAAAAAAAAAAAAAAAAAAAAAAAAAAAP///wJ/f38AAAAAA8zMzADAwP8Af39/AAAAAAAAAAAAAAAAAAAAAAAAAAAAIQAAABgAAAAUAAAA8AAAAHgAAABQNwAAyCgAABAAAAAmAAAACAAAAAEgAAAAAAAA"/>
              </a:ext>
            </a:extLst>
          </p:cNvSpPr>
          <p:nvPr>
            <p:ph sz="quarter" idx="4294967295"/>
          </p:nvPr>
        </p:nvSpPr>
        <p:spPr>
          <a:xfrm>
            <a:off x="203200" y="76200"/>
            <a:ext cx="11785600" cy="6553200"/>
          </a:xfrm>
          <a:prstGeom prst="rect">
            <a:avLst/>
          </a:prstGeom>
        </p:spPr>
        <p:txBody>
          <a:bodyPr vert="horz" wrap="square" numCol="1" anchor="t">
            <a:prstTxWarp prst="textNoShape">
              <a:avLst/>
            </a:prstTxWarp>
          </a:bodyPr>
          <a:lstStyle/>
          <a:p>
            <a:pPr marL="0" indent="0" algn="ctr">
              <a:buNone/>
              <a:defRPr lang="en-US"/>
            </a:pPr>
            <a:endParaRPr lang="en-US" sz="7200" b="1"/>
          </a:p>
          <a:p>
            <a:pPr marL="0" indent="0" algn="ctr">
              <a:buNone/>
              <a:defRPr lang="en-US"/>
            </a:pPr>
            <a:endParaRPr lang="en-US" sz="7200" b="1"/>
          </a:p>
          <a:p>
            <a:pPr marL="0" indent="0" algn="ctr">
              <a:buNone/>
              <a:defRPr lang="en-US"/>
            </a:pPr>
            <a:r>
              <a:rPr lang="en-US" sz="7200" b="1"/>
              <a:t>BLESSINGS</a:t>
            </a:r>
          </a:p>
        </p:txBody>
      </p:sp>
      <p:pic>
        <p:nvPicPr>
          <p:cNvPr id="3" name="Its Written - What a friend we have in Jesus.mp3">
            <a:hlinkClick r:id="" action="ppaction://media"/>
          </p:cNvPr>
          <p:cNvPicPr>
            <a:picLocks noChangeAspect="1"/>
            <a:extLst>
              <a:ext uri="smNativeData">
                <pr:smNativeData xmlns:pr="smNativeData" xmlns:p14="http://schemas.microsoft.com/office/powerpoint/2010/main" xmlns="" val="SMDATA_18_eogfXBMAAAAlAAAAEQAAAC0AAAAAkAAAAEgAAACQAAAASAAAAAAAAAAAAAAAAAAAAAEAAABQAAAAAAAAAAAA4D8AAAAAAADgPwAAAAAAAOA/AAAAAAAA4D8AAAAAAADgPwAAAAAAAOA/AAAAAAAA4D8AAAAAAADgPwAAAAAAAOA/AAAAAAAA4D8CAAAAjAAAAAAAAAAAAAAA////ACwfOg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A+Plw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P///wD///8BAAAAAAAAAAAAAAAAAAAAAAAAAAAAAAAAAAAAAAAAAAAAAAAAf39/AO7s4QPMzMwAwMD/AH9/fwAAAAAAAAAAAAAAAAD///8AAAAAACEAAAAYAAAAFAAAAEAaAABGFgAAAB4AAAYaAAAQAAAAJgAAAAgAAAD//////////w=="/>
              </a:ext>
            </a:extLst>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620770"/>
            <a:ext cx="812800" cy="609600"/>
          </a:xfrm>
          <a:prstGeom prst="rect">
            <a:avLst/>
          </a:prstGeom>
          <a:noFill/>
          <a:ln>
            <a:noFill/>
          </a:ln>
          <a:effectLst/>
        </p:spPr>
      </p:pic>
      <p:pic>
        <p:nvPicPr>
          <p:cNvPr id="4" name="31 - Savior, like a Shepherd.mp3">
            <a:hlinkClick r:id="" action="ppaction://media"/>
          </p:cNvPr>
          <p:cNvPicPr>
            <a:picLocks noChangeAspect="1"/>
            <a:extLst>
              <a:ext uri="smNativeData">
                <pr:smNativeData xmlns:pr="smNativeData" xmlns:p14="http://schemas.microsoft.com/office/powerpoint/2010/main" xmlns="" val="SMDATA_18_eogfXBMAAAAlAAAAEQAAAC0AAAAAkAAAAEgAAACQAAAASAAAAAAAAAAAAAAAAAAAAAEAAABQAAAAAAAAAAAA4D8AAAAAAADgPwAAAAAAAOA/AAAAAAAA4D8AAAAAAADgPwAAAAAAAOA/AAAAAAAA4D8AAAAAAADgPwAAAAAAAOA/AAAAAAAA4D8CAAAAjAAAAAAAAAAAAAAA////ACwfOg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A+Plw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P///wAsHzoBAAAAAAAAAAAAAAAAAAAAAAAAAAAAAAAAAAAAAAAAAAAAAAAAf39/AD4+XAPMzMwAwMD/AH9/fwAAAAAAAAAAAAAAAAD///8AAAAAACEAAAAYAAAAFAAAAEAaAADOEwAAAB4AAI4XAAAQAAAAJgAAAAgAAAD//////////w=="/>
              </a:ext>
            </a:extLst>
          </p:cNvPicPr>
          <p:nvPr>
            <a:audioFile r:link="rId4"/>
            <p:extLst>
              <p:ext uri="{DAA4B4D4-6D71-4841-9C94-3DE7FCFB9230}">
                <p14:media xmlns:p14="http://schemas.microsoft.com/office/powerpoint/2010/main" r:embed="rId3"/>
              </p:ext>
            </p:extLst>
          </p:nvPr>
        </p:nvPicPr>
        <p:blipFill>
          <a:blip r:embed="rId6"/>
          <a:stretch>
            <a:fillRect/>
          </a:stretch>
        </p:blipFill>
        <p:spPr>
          <a:xfrm>
            <a:off x="9848193" y="6248400"/>
            <a:ext cx="609600" cy="609600"/>
          </a:xfrm>
          <a:prstGeom prst="rect">
            <a:avLst/>
          </a:prstGeom>
          <a:noFill/>
          <a:ln>
            <a:noFill/>
          </a:ln>
          <a:effectLst/>
        </p:spPr>
      </p:pic>
    </p:spTree>
    <p:extLst>
      <p:ext uri="{BB962C8B-B14F-4D97-AF65-F5344CB8AC3E}">
        <p14:creationId xmlns:p14="http://schemas.microsoft.com/office/powerpoint/2010/main" val="2736877073"/>
      </p:ext>
    </p:extLst>
  </p:cSld>
  <p:clrMapOvr>
    <a:masterClrMapping/>
  </p:clrMapOvr>
  <mc:AlternateContent xmlns:mc="http://schemas.openxmlformats.org/markup-compatibility/2006" xmlns:p14="http://schemas.microsoft.com/office/powerpoint/2010/main">
    <mc:Choice Requires="p14">
      <p:transition spd="slow" p14:dur="1800">
        <p:fade/>
        <p:extLst>
          <p:ext uri="smNativeData">
            <pr:smNativeData xmlns:pr="smNativeData" xmlns="" val="eogfXAAAAAAIBwAAAAAAAE8AAAAAAAAAAAAAAAAAAAAAAAAAAQAAAAAAAAAAAAAAAAAAAAAAAAAAAAAA"/>
          </p:ext>
        </p:extLst>
      </p:transition>
    </mc:Choice>
    <mc:Fallback xmlns="">
      <p:transition spd="slow">
        <p:fade/>
        <p:extLst>
          <p:ext uri="smNativeData">
            <pr:smNativeData xmlns:pr="smNativeData" xmlns:p14="http://schemas.microsoft.com/office/powerpoint/2010/main" xmlns="" val="eogfXAAAAAAIBwAAAAAAAE8AAAAAAAAAAAAAAAAAAAAAAAAAAQAAAAAAAAAAAAAAAAAAAAAAAAAAAAAA"/>
          </p:ext>
        </p:extLs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grpId="0" nodeType="afterEffect">
                                  <p:stCondLst>
                                    <p:cond delay="0"/>
                                  </p:stCondLst>
                                  <p:childTnLst>
                                    <p:cmd type="call" cmd="playFrom(0.0)">
                                      <p:cBhvr>
                                        <p:cTn id="6" dur="139446" fill="hold"/>
                                        <p:tgtEl>
                                          <p:spTgt spid="3"/>
                                        </p:tgtEl>
                                      </p:cBhvr>
                                    </p:cmd>
                                  </p:childTnLst>
                                </p:cTn>
                              </p:par>
                            </p:childTnLst>
                          </p:cTn>
                        </p:par>
                        <p:par>
                          <p:cTn id="7" fill="hold">
                            <p:stCondLst>
                              <p:cond delay="139446"/>
                            </p:stCondLst>
                            <p:childTnLst>
                              <p:par>
                                <p:cTn id="8" presetID="1" presetClass="mediacall" presetSubtype="0" fill="hold" nodeType="afterEffect">
                                  <p:stCondLst>
                                    <p:cond delay="0"/>
                                  </p:stCondLst>
                                  <p:childTnLst>
                                    <p:cmd type="call" cmd="playFrom(0.0)">
                                      <p:cBhvr>
                                        <p:cTn id="9" dur="154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vol="80000">
                <p:cTn id="11" repeatCount="indefinite" fill="hold" display="0">
                  <p:stCondLst>
                    <p:cond delay="indefinite"/>
                  </p:stCondLst>
                  <p:endCondLst>
                    <p:cond evt="onStopAudio" delay="0">
                      <p:tgtEl>
                        <p:sldTgt/>
                      </p:tgtEl>
                    </p:cond>
                  </p:endCondLst>
                </p:cTn>
                <p:tgtEl>
                  <p:spTgt spid="4"/>
                </p:tgtEl>
              </p:cMediaNode>
            </p:audio>
          </p:childTnLst>
        </p:cTn>
      </p:par>
    </p:tnLst>
    <p:bldLst>
      <p:bldP spid="3" grpId="0" animBg="1" advAuto="0"/>
    </p:bldLst>
    <p:extLst mod="1">
      <p:ext uri="smNativeData">
        <pr:smNativeData xmlns:pr="smNativeData" xmlns:p14="http://schemas.microsoft.com/office/powerpoint/2010/main" xmlns="" val="eogfXAEAAAAFAAAA/f///wYAAAABAAAAAAAAAAAAAAAAAAAAAAAAAA=="/>
      </p:ext>
    </p:ext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William Miller – War of 1812</a:t>
            </a:r>
            <a:endParaRPr lang="en-US" sz="3600" dirty="0">
              <a:latin typeface="Trebuchet MS" pitchFamily="34" charset="0"/>
            </a:endParaRPr>
          </a:p>
        </p:txBody>
      </p:sp>
      <p:pic>
        <p:nvPicPr>
          <p:cNvPr id="2050" name="Picture 2" descr="C:\Users\Maxwell\Pictures\Battleofpburg.jpg"/>
          <p:cNvPicPr>
            <a:picLocks noChangeAspect="1" noChangeArrowheads="1"/>
          </p:cNvPicPr>
          <p:nvPr/>
        </p:nvPicPr>
        <p:blipFill>
          <a:blip r:embed="rId2" cstate="print"/>
          <a:srcRect/>
          <a:stretch>
            <a:fillRect/>
          </a:stretch>
        </p:blipFill>
        <p:spPr bwMode="auto">
          <a:xfrm>
            <a:off x="2303174" y="1411143"/>
            <a:ext cx="7464281" cy="5236660"/>
          </a:xfrm>
          <a:prstGeom prst="rect">
            <a:avLst/>
          </a:prstGeom>
          <a:noFill/>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William Miller – Low Hampton, NY</a:t>
            </a:r>
            <a:endParaRPr lang="en-US" sz="3600" dirty="0">
              <a:latin typeface="Trebuchet MS" pitchFamily="34" charset="0"/>
            </a:endParaRPr>
          </a:p>
        </p:txBody>
      </p:sp>
      <p:pic>
        <p:nvPicPr>
          <p:cNvPr id="3074" name="Picture 2" descr="C:\Users\Maxwell\Pictures\william-miller-farm-no-2-rutland.jpg"/>
          <p:cNvPicPr>
            <a:picLocks noChangeAspect="1" noChangeArrowheads="1"/>
          </p:cNvPicPr>
          <p:nvPr/>
        </p:nvPicPr>
        <p:blipFill>
          <a:blip r:embed="rId2" cstate="print"/>
          <a:srcRect/>
          <a:stretch>
            <a:fillRect/>
          </a:stretch>
        </p:blipFill>
        <p:spPr bwMode="auto">
          <a:xfrm>
            <a:off x="2570884" y="1405082"/>
            <a:ext cx="6985000" cy="5245100"/>
          </a:xfrm>
          <a:prstGeom prst="rect">
            <a:avLst/>
          </a:prstGeom>
          <a:noFill/>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William Miller – Low Hampton, NY</a:t>
            </a:r>
            <a:endParaRPr lang="en-US" sz="3600" dirty="0">
              <a:latin typeface="Trebuchet MS" pitchFamily="34" charset="0"/>
            </a:endParaRP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94505" y="1484622"/>
            <a:ext cx="6870214" cy="5152661"/>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dirty="0" smtClean="0">
                <a:latin typeface="Trebuchet MS" pitchFamily="34" charset="0"/>
              </a:rPr>
              <a:t>William Miller – Low Hampton, NY</a:t>
            </a:r>
            <a:endParaRPr lang="en-US" sz="3600" dirty="0">
              <a:latin typeface="Trebuchet MS" pitchFamily="34" charset="0"/>
            </a:endParaRPr>
          </a:p>
        </p:txBody>
      </p:sp>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36400" y="1471304"/>
            <a:ext cx="6812551" cy="5109413"/>
          </a:xfrm>
          <a:prstGeom prst="rect">
            <a:avLst/>
          </a:prstGeom>
          <a:noFill/>
          <a:ln w="9525">
            <a:noFill/>
            <a:miter lim="800000"/>
            <a:headEnd/>
            <a:tailEnd/>
          </a:ln>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cademic Literature 16x9">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0</TotalTime>
  <Words>3301</Words>
  <Application>Microsoft Office PowerPoint</Application>
  <PresentationFormat>Custom</PresentationFormat>
  <Paragraphs>163</Paragraphs>
  <Slides>52</Slides>
  <Notes>0</Notes>
  <HiddenSlides>0</HiddenSlides>
  <MMClips>3</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Academic Literature 16x9</vt:lpstr>
      <vt:lpstr>The Birth of a Movement</vt:lpstr>
      <vt:lpstr>The Great Awakenings</vt:lpstr>
      <vt:lpstr>An Important Year</vt:lpstr>
      <vt:lpstr>1830’s-1840’s – Times of Change</vt:lpstr>
      <vt:lpstr>William Miller</vt:lpstr>
      <vt:lpstr>William Miller – War of 1812</vt:lpstr>
      <vt:lpstr>William Miller – Low Hampton, NY</vt:lpstr>
      <vt:lpstr>William Miller – Low Hampton, NY</vt:lpstr>
      <vt:lpstr>William Miller – Low Hampton, NY</vt:lpstr>
      <vt:lpstr>Cleansing of the Sanctuary</vt:lpstr>
      <vt:lpstr>Jesus is Coming!</vt:lpstr>
      <vt:lpstr>The Movement Grows</vt:lpstr>
      <vt:lpstr>The Movement Grows</vt:lpstr>
      <vt:lpstr>The Movement Grows</vt:lpstr>
      <vt:lpstr>The Movement Grows</vt:lpstr>
      <vt:lpstr>Other Preachers</vt:lpstr>
      <vt:lpstr>Other Preachers</vt:lpstr>
      <vt:lpstr>Other Preachers</vt:lpstr>
      <vt:lpstr>Other Preachers</vt:lpstr>
      <vt:lpstr>Other Preachers</vt:lpstr>
      <vt:lpstr>Other Preachers</vt:lpstr>
      <vt:lpstr>Other Preachers</vt:lpstr>
      <vt:lpstr>Other Preachers</vt:lpstr>
      <vt:lpstr>Other Preachers</vt:lpstr>
      <vt:lpstr>Other Preachers</vt:lpstr>
      <vt:lpstr>Other Preachers</vt:lpstr>
      <vt:lpstr>Other Preachers</vt:lpstr>
      <vt:lpstr>Other Preachers</vt:lpstr>
      <vt:lpstr>Other Preachers</vt:lpstr>
      <vt:lpstr>Prophecy Fulfilled</vt:lpstr>
      <vt:lpstr>Prophecy Fulfilled</vt:lpstr>
      <vt:lpstr>Setting Dates</vt:lpstr>
      <vt:lpstr>Setting Dates</vt:lpstr>
      <vt:lpstr>Setting Dates</vt:lpstr>
      <vt:lpstr>Setting Dates</vt:lpstr>
      <vt:lpstr>The Midnight Cry!</vt:lpstr>
      <vt:lpstr>The Midnight Cry!</vt:lpstr>
      <vt:lpstr>The Midnight Cry!</vt:lpstr>
      <vt:lpstr>The Great Disappointment </vt:lpstr>
      <vt:lpstr>The Great Disappointment…</vt:lpstr>
      <vt:lpstr>The Great Disappointment…</vt:lpstr>
      <vt:lpstr>The Great Disappointment…</vt:lpstr>
      <vt:lpstr>Hiram Edson</vt:lpstr>
      <vt:lpstr>Loughborough John Norton</vt:lpstr>
      <vt:lpstr>PowerPoint Presentation</vt:lpstr>
      <vt:lpstr>Hiram Edson</vt:lpstr>
      <vt:lpstr>The Movement Continues</vt:lpstr>
      <vt:lpstr>Questions</vt:lpstr>
      <vt:lpstr>Answers</vt:lpstr>
      <vt:lpstr>Answers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2015-12-31T11:11:26Z</dcterms:created>
  <dcterms:modified xsi:type="dcterms:W3CDTF">2018-12-24T14:35:02Z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TC034313809991</vt:lpwstr>
  </property>
</Properties>
</file>