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90" r:id="rId3"/>
    <p:sldId id="291" r:id="rId4"/>
    <p:sldId id="29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93" r:id="rId19"/>
    <p:sldId id="309" r:id="rId20"/>
    <p:sldId id="295" r:id="rId21"/>
    <p:sldId id="294" r:id="rId22"/>
    <p:sldId id="270" r:id="rId23"/>
    <p:sldId id="287" r:id="rId24"/>
    <p:sldId id="288" r:id="rId25"/>
    <p:sldId id="308" r:id="rId26"/>
    <p:sldId id="289" r:id="rId27"/>
    <p:sldId id="271" r:id="rId28"/>
    <p:sldId id="272" r:id="rId29"/>
    <p:sldId id="298" r:id="rId30"/>
    <p:sldId id="299" r:id="rId31"/>
    <p:sldId id="297" r:id="rId32"/>
    <p:sldId id="273" r:id="rId33"/>
    <p:sldId id="283" r:id="rId34"/>
    <p:sldId id="311" r:id="rId35"/>
    <p:sldId id="312" r:id="rId36"/>
    <p:sldId id="313" r:id="rId37"/>
    <p:sldId id="282" r:id="rId38"/>
    <p:sldId id="284" r:id="rId39"/>
    <p:sldId id="274" r:id="rId40"/>
    <p:sldId id="275" r:id="rId41"/>
    <p:sldId id="296" r:id="rId42"/>
    <p:sldId id="285" r:id="rId43"/>
    <p:sldId id="307" r:id="rId44"/>
    <p:sldId id="310" r:id="rId45"/>
    <p:sldId id="276" r:id="rId46"/>
    <p:sldId id="277" r:id="rId47"/>
    <p:sldId id="278" r:id="rId48"/>
    <p:sldId id="280" r:id="rId49"/>
    <p:sldId id="279" r:id="rId50"/>
    <p:sldId id="281" r:id="rId51"/>
    <p:sldId id="306" r:id="rId52"/>
    <p:sldId id="314" r:id="rId53"/>
    <p:sldId id="300" r:id="rId54"/>
    <p:sldId id="305" r:id="rId55"/>
    <p:sldId id="301" r:id="rId56"/>
    <p:sldId id="30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varScale="1">
        <p:scale>
          <a:sx n="128" d="100"/>
          <a:sy n="128" d="100"/>
        </p:scale>
        <p:origin x="-1968" y="-5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C1975-8942-434D-9C35-6AE69796FA49}" type="datetimeFigureOut">
              <a:rPr lang="en-US" smtClean="0"/>
              <a:t>8/20/2020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D0175-2F46-4C3B-AC6A-8FDCB419397E}" type="slidenum">
              <a:rPr lang="en-US" smtClean="0"/>
              <a:t>‹#›</a:t>
            </a:fld>
            <a:endParaRPr lang="en-US"/>
          </a:p>
        </p:txBody>
      </p:sp>
    </p:spTree>
    <p:extLst>
      <p:ext uri="{BB962C8B-B14F-4D97-AF65-F5344CB8AC3E}">
        <p14:creationId xmlns:p14="http://schemas.microsoft.com/office/powerpoint/2010/main" val="3143029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a:t>
            </a:fld>
            <a:endParaRPr lang="en-US"/>
          </a:p>
        </p:txBody>
      </p:sp>
    </p:spTree>
    <p:extLst>
      <p:ext uri="{BB962C8B-B14F-4D97-AF65-F5344CB8AC3E}">
        <p14:creationId xmlns:p14="http://schemas.microsoft.com/office/powerpoint/2010/main" val="86692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10</a:t>
            </a:fld>
            <a:endParaRPr lang="en-US"/>
          </a:p>
        </p:txBody>
      </p:sp>
    </p:spTree>
    <p:extLst>
      <p:ext uri="{BB962C8B-B14F-4D97-AF65-F5344CB8AC3E}">
        <p14:creationId xmlns:p14="http://schemas.microsoft.com/office/powerpoint/2010/main" val="411172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11</a:t>
            </a:fld>
            <a:endParaRPr lang="en-US"/>
          </a:p>
        </p:txBody>
      </p:sp>
    </p:spTree>
    <p:extLst>
      <p:ext uri="{BB962C8B-B14F-4D97-AF65-F5344CB8AC3E}">
        <p14:creationId xmlns:p14="http://schemas.microsoft.com/office/powerpoint/2010/main" val="2562062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12</a:t>
            </a:fld>
            <a:endParaRPr lang="en-US"/>
          </a:p>
        </p:txBody>
      </p:sp>
    </p:spTree>
    <p:extLst>
      <p:ext uri="{BB962C8B-B14F-4D97-AF65-F5344CB8AC3E}">
        <p14:creationId xmlns:p14="http://schemas.microsoft.com/office/powerpoint/2010/main" val="1981751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13</a:t>
            </a:fld>
            <a:endParaRPr lang="en-US"/>
          </a:p>
        </p:txBody>
      </p:sp>
    </p:spTree>
    <p:extLst>
      <p:ext uri="{BB962C8B-B14F-4D97-AF65-F5344CB8AC3E}">
        <p14:creationId xmlns:p14="http://schemas.microsoft.com/office/powerpoint/2010/main" val="2011760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14</a:t>
            </a:fld>
            <a:endParaRPr lang="en-US"/>
          </a:p>
        </p:txBody>
      </p:sp>
    </p:spTree>
    <p:extLst>
      <p:ext uri="{BB962C8B-B14F-4D97-AF65-F5344CB8AC3E}">
        <p14:creationId xmlns:p14="http://schemas.microsoft.com/office/powerpoint/2010/main" val="4173050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15</a:t>
            </a:fld>
            <a:endParaRPr lang="en-US"/>
          </a:p>
        </p:txBody>
      </p:sp>
    </p:spTree>
    <p:extLst>
      <p:ext uri="{BB962C8B-B14F-4D97-AF65-F5344CB8AC3E}">
        <p14:creationId xmlns:p14="http://schemas.microsoft.com/office/powerpoint/2010/main" val="2947478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16</a:t>
            </a:fld>
            <a:endParaRPr lang="en-US"/>
          </a:p>
        </p:txBody>
      </p:sp>
    </p:spTree>
    <p:extLst>
      <p:ext uri="{BB962C8B-B14F-4D97-AF65-F5344CB8AC3E}">
        <p14:creationId xmlns:p14="http://schemas.microsoft.com/office/powerpoint/2010/main" val="1271089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17</a:t>
            </a:fld>
            <a:endParaRPr lang="en-US"/>
          </a:p>
        </p:txBody>
      </p:sp>
    </p:spTree>
    <p:extLst>
      <p:ext uri="{BB962C8B-B14F-4D97-AF65-F5344CB8AC3E}">
        <p14:creationId xmlns:p14="http://schemas.microsoft.com/office/powerpoint/2010/main" val="2803664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18</a:t>
            </a:fld>
            <a:endParaRPr lang="en-US"/>
          </a:p>
        </p:txBody>
      </p:sp>
    </p:spTree>
    <p:extLst>
      <p:ext uri="{BB962C8B-B14F-4D97-AF65-F5344CB8AC3E}">
        <p14:creationId xmlns:p14="http://schemas.microsoft.com/office/powerpoint/2010/main" val="512294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19</a:t>
            </a:fld>
            <a:endParaRPr lang="en-US"/>
          </a:p>
        </p:txBody>
      </p:sp>
    </p:spTree>
    <p:extLst>
      <p:ext uri="{BB962C8B-B14F-4D97-AF65-F5344CB8AC3E}">
        <p14:creationId xmlns:p14="http://schemas.microsoft.com/office/powerpoint/2010/main" val="349397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a:t>
            </a:fld>
            <a:endParaRPr lang="en-US"/>
          </a:p>
        </p:txBody>
      </p:sp>
    </p:spTree>
    <p:extLst>
      <p:ext uri="{BB962C8B-B14F-4D97-AF65-F5344CB8AC3E}">
        <p14:creationId xmlns:p14="http://schemas.microsoft.com/office/powerpoint/2010/main" val="2900074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20</a:t>
            </a:fld>
            <a:endParaRPr lang="en-US"/>
          </a:p>
        </p:txBody>
      </p:sp>
    </p:spTree>
    <p:extLst>
      <p:ext uri="{BB962C8B-B14F-4D97-AF65-F5344CB8AC3E}">
        <p14:creationId xmlns:p14="http://schemas.microsoft.com/office/powerpoint/2010/main" val="1414338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21</a:t>
            </a:fld>
            <a:endParaRPr lang="en-US"/>
          </a:p>
        </p:txBody>
      </p:sp>
    </p:spTree>
    <p:extLst>
      <p:ext uri="{BB962C8B-B14F-4D97-AF65-F5344CB8AC3E}">
        <p14:creationId xmlns:p14="http://schemas.microsoft.com/office/powerpoint/2010/main" val="2521881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22</a:t>
            </a:fld>
            <a:endParaRPr lang="en-US"/>
          </a:p>
        </p:txBody>
      </p:sp>
    </p:spTree>
    <p:extLst>
      <p:ext uri="{BB962C8B-B14F-4D97-AF65-F5344CB8AC3E}">
        <p14:creationId xmlns:p14="http://schemas.microsoft.com/office/powerpoint/2010/main" val="3461705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23</a:t>
            </a:fld>
            <a:endParaRPr lang="en-US"/>
          </a:p>
        </p:txBody>
      </p:sp>
    </p:spTree>
    <p:extLst>
      <p:ext uri="{BB962C8B-B14F-4D97-AF65-F5344CB8AC3E}">
        <p14:creationId xmlns:p14="http://schemas.microsoft.com/office/powerpoint/2010/main" val="2774425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24</a:t>
            </a:fld>
            <a:endParaRPr lang="en-US"/>
          </a:p>
        </p:txBody>
      </p:sp>
    </p:spTree>
    <p:extLst>
      <p:ext uri="{BB962C8B-B14F-4D97-AF65-F5344CB8AC3E}">
        <p14:creationId xmlns:p14="http://schemas.microsoft.com/office/powerpoint/2010/main" val="1763832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25</a:t>
            </a:fld>
            <a:endParaRPr lang="en-US"/>
          </a:p>
        </p:txBody>
      </p:sp>
    </p:spTree>
    <p:extLst>
      <p:ext uri="{BB962C8B-B14F-4D97-AF65-F5344CB8AC3E}">
        <p14:creationId xmlns:p14="http://schemas.microsoft.com/office/powerpoint/2010/main" val="15452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26</a:t>
            </a:fld>
            <a:endParaRPr lang="en-US"/>
          </a:p>
        </p:txBody>
      </p:sp>
    </p:spTree>
    <p:extLst>
      <p:ext uri="{BB962C8B-B14F-4D97-AF65-F5344CB8AC3E}">
        <p14:creationId xmlns:p14="http://schemas.microsoft.com/office/powerpoint/2010/main" val="1047252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27</a:t>
            </a:fld>
            <a:endParaRPr lang="en-US"/>
          </a:p>
        </p:txBody>
      </p:sp>
    </p:spTree>
    <p:extLst>
      <p:ext uri="{BB962C8B-B14F-4D97-AF65-F5344CB8AC3E}">
        <p14:creationId xmlns:p14="http://schemas.microsoft.com/office/powerpoint/2010/main" val="791896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28</a:t>
            </a:fld>
            <a:endParaRPr lang="en-US"/>
          </a:p>
        </p:txBody>
      </p:sp>
    </p:spTree>
    <p:extLst>
      <p:ext uri="{BB962C8B-B14F-4D97-AF65-F5344CB8AC3E}">
        <p14:creationId xmlns:p14="http://schemas.microsoft.com/office/powerpoint/2010/main" val="1720693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29</a:t>
            </a:fld>
            <a:endParaRPr lang="en-US"/>
          </a:p>
        </p:txBody>
      </p:sp>
    </p:spTree>
    <p:extLst>
      <p:ext uri="{BB962C8B-B14F-4D97-AF65-F5344CB8AC3E}">
        <p14:creationId xmlns:p14="http://schemas.microsoft.com/office/powerpoint/2010/main" val="294891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a:t>
            </a:fld>
            <a:endParaRPr lang="en-US"/>
          </a:p>
        </p:txBody>
      </p:sp>
    </p:spTree>
    <p:extLst>
      <p:ext uri="{BB962C8B-B14F-4D97-AF65-F5344CB8AC3E}">
        <p14:creationId xmlns:p14="http://schemas.microsoft.com/office/powerpoint/2010/main" val="18732394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30</a:t>
            </a:fld>
            <a:endParaRPr lang="en-US"/>
          </a:p>
        </p:txBody>
      </p:sp>
    </p:spTree>
    <p:extLst>
      <p:ext uri="{BB962C8B-B14F-4D97-AF65-F5344CB8AC3E}">
        <p14:creationId xmlns:p14="http://schemas.microsoft.com/office/powerpoint/2010/main" val="2617830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31</a:t>
            </a:fld>
            <a:endParaRPr lang="en-US"/>
          </a:p>
        </p:txBody>
      </p:sp>
    </p:spTree>
    <p:extLst>
      <p:ext uri="{BB962C8B-B14F-4D97-AF65-F5344CB8AC3E}">
        <p14:creationId xmlns:p14="http://schemas.microsoft.com/office/powerpoint/2010/main" val="38047726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32</a:t>
            </a:fld>
            <a:endParaRPr lang="en-US"/>
          </a:p>
        </p:txBody>
      </p:sp>
    </p:spTree>
    <p:extLst>
      <p:ext uri="{BB962C8B-B14F-4D97-AF65-F5344CB8AC3E}">
        <p14:creationId xmlns:p14="http://schemas.microsoft.com/office/powerpoint/2010/main" val="266779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33</a:t>
            </a:fld>
            <a:endParaRPr lang="en-US"/>
          </a:p>
        </p:txBody>
      </p:sp>
    </p:spTree>
    <p:extLst>
      <p:ext uri="{BB962C8B-B14F-4D97-AF65-F5344CB8AC3E}">
        <p14:creationId xmlns:p14="http://schemas.microsoft.com/office/powerpoint/2010/main" val="19244588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34</a:t>
            </a:fld>
            <a:endParaRPr lang="en-US"/>
          </a:p>
        </p:txBody>
      </p:sp>
    </p:spTree>
    <p:extLst>
      <p:ext uri="{BB962C8B-B14F-4D97-AF65-F5344CB8AC3E}">
        <p14:creationId xmlns:p14="http://schemas.microsoft.com/office/powerpoint/2010/main" val="8768854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35</a:t>
            </a:fld>
            <a:endParaRPr lang="en-US"/>
          </a:p>
        </p:txBody>
      </p:sp>
    </p:spTree>
    <p:extLst>
      <p:ext uri="{BB962C8B-B14F-4D97-AF65-F5344CB8AC3E}">
        <p14:creationId xmlns:p14="http://schemas.microsoft.com/office/powerpoint/2010/main" val="23795773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36</a:t>
            </a:fld>
            <a:endParaRPr lang="en-US"/>
          </a:p>
        </p:txBody>
      </p:sp>
    </p:spTree>
    <p:extLst>
      <p:ext uri="{BB962C8B-B14F-4D97-AF65-F5344CB8AC3E}">
        <p14:creationId xmlns:p14="http://schemas.microsoft.com/office/powerpoint/2010/main" val="7899864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37</a:t>
            </a:fld>
            <a:endParaRPr lang="en-US"/>
          </a:p>
        </p:txBody>
      </p:sp>
    </p:spTree>
    <p:extLst>
      <p:ext uri="{BB962C8B-B14F-4D97-AF65-F5344CB8AC3E}">
        <p14:creationId xmlns:p14="http://schemas.microsoft.com/office/powerpoint/2010/main" val="2297637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38</a:t>
            </a:fld>
            <a:endParaRPr lang="en-US"/>
          </a:p>
        </p:txBody>
      </p:sp>
    </p:spTree>
    <p:extLst>
      <p:ext uri="{BB962C8B-B14F-4D97-AF65-F5344CB8AC3E}">
        <p14:creationId xmlns:p14="http://schemas.microsoft.com/office/powerpoint/2010/main" val="34238163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39</a:t>
            </a:fld>
            <a:endParaRPr lang="en-US"/>
          </a:p>
        </p:txBody>
      </p:sp>
    </p:spTree>
    <p:extLst>
      <p:ext uri="{BB962C8B-B14F-4D97-AF65-F5344CB8AC3E}">
        <p14:creationId xmlns:p14="http://schemas.microsoft.com/office/powerpoint/2010/main" val="467789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a:t>
            </a:fld>
            <a:endParaRPr lang="en-US"/>
          </a:p>
        </p:txBody>
      </p:sp>
    </p:spTree>
    <p:extLst>
      <p:ext uri="{BB962C8B-B14F-4D97-AF65-F5344CB8AC3E}">
        <p14:creationId xmlns:p14="http://schemas.microsoft.com/office/powerpoint/2010/main" val="28989303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40</a:t>
            </a:fld>
            <a:endParaRPr lang="en-US"/>
          </a:p>
        </p:txBody>
      </p:sp>
    </p:spTree>
    <p:extLst>
      <p:ext uri="{BB962C8B-B14F-4D97-AF65-F5344CB8AC3E}">
        <p14:creationId xmlns:p14="http://schemas.microsoft.com/office/powerpoint/2010/main" val="32649850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41</a:t>
            </a:fld>
            <a:endParaRPr lang="en-US"/>
          </a:p>
        </p:txBody>
      </p:sp>
    </p:spTree>
    <p:extLst>
      <p:ext uri="{BB962C8B-B14F-4D97-AF65-F5344CB8AC3E}">
        <p14:creationId xmlns:p14="http://schemas.microsoft.com/office/powerpoint/2010/main" val="9066564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42</a:t>
            </a:fld>
            <a:endParaRPr lang="en-US"/>
          </a:p>
        </p:txBody>
      </p:sp>
    </p:spTree>
    <p:extLst>
      <p:ext uri="{BB962C8B-B14F-4D97-AF65-F5344CB8AC3E}">
        <p14:creationId xmlns:p14="http://schemas.microsoft.com/office/powerpoint/2010/main" val="1286837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43</a:t>
            </a:fld>
            <a:endParaRPr lang="en-US"/>
          </a:p>
        </p:txBody>
      </p:sp>
    </p:spTree>
    <p:extLst>
      <p:ext uri="{BB962C8B-B14F-4D97-AF65-F5344CB8AC3E}">
        <p14:creationId xmlns:p14="http://schemas.microsoft.com/office/powerpoint/2010/main" val="22852113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44</a:t>
            </a:fld>
            <a:endParaRPr lang="en-US"/>
          </a:p>
        </p:txBody>
      </p:sp>
    </p:spTree>
    <p:extLst>
      <p:ext uri="{BB962C8B-B14F-4D97-AF65-F5344CB8AC3E}">
        <p14:creationId xmlns:p14="http://schemas.microsoft.com/office/powerpoint/2010/main" val="890507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45</a:t>
            </a:fld>
            <a:endParaRPr lang="en-US"/>
          </a:p>
        </p:txBody>
      </p:sp>
    </p:spTree>
    <p:extLst>
      <p:ext uri="{BB962C8B-B14F-4D97-AF65-F5344CB8AC3E}">
        <p14:creationId xmlns:p14="http://schemas.microsoft.com/office/powerpoint/2010/main" val="10172705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46</a:t>
            </a:fld>
            <a:endParaRPr lang="en-US"/>
          </a:p>
        </p:txBody>
      </p:sp>
    </p:spTree>
    <p:extLst>
      <p:ext uri="{BB962C8B-B14F-4D97-AF65-F5344CB8AC3E}">
        <p14:creationId xmlns:p14="http://schemas.microsoft.com/office/powerpoint/2010/main" val="2804564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47</a:t>
            </a:fld>
            <a:endParaRPr lang="en-US"/>
          </a:p>
        </p:txBody>
      </p:sp>
    </p:spTree>
    <p:extLst>
      <p:ext uri="{BB962C8B-B14F-4D97-AF65-F5344CB8AC3E}">
        <p14:creationId xmlns:p14="http://schemas.microsoft.com/office/powerpoint/2010/main" val="6733466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48</a:t>
            </a:fld>
            <a:endParaRPr lang="en-US"/>
          </a:p>
        </p:txBody>
      </p:sp>
    </p:spTree>
    <p:extLst>
      <p:ext uri="{BB962C8B-B14F-4D97-AF65-F5344CB8AC3E}">
        <p14:creationId xmlns:p14="http://schemas.microsoft.com/office/powerpoint/2010/main" val="21033003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49</a:t>
            </a:fld>
            <a:endParaRPr lang="en-US"/>
          </a:p>
        </p:txBody>
      </p:sp>
    </p:spTree>
    <p:extLst>
      <p:ext uri="{BB962C8B-B14F-4D97-AF65-F5344CB8AC3E}">
        <p14:creationId xmlns:p14="http://schemas.microsoft.com/office/powerpoint/2010/main" val="26390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a:t>
            </a:fld>
            <a:endParaRPr lang="en-US"/>
          </a:p>
        </p:txBody>
      </p:sp>
    </p:spTree>
    <p:extLst>
      <p:ext uri="{BB962C8B-B14F-4D97-AF65-F5344CB8AC3E}">
        <p14:creationId xmlns:p14="http://schemas.microsoft.com/office/powerpoint/2010/main" val="6881081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50</a:t>
            </a:fld>
            <a:endParaRPr lang="en-US"/>
          </a:p>
        </p:txBody>
      </p:sp>
    </p:spTree>
    <p:extLst>
      <p:ext uri="{BB962C8B-B14F-4D97-AF65-F5344CB8AC3E}">
        <p14:creationId xmlns:p14="http://schemas.microsoft.com/office/powerpoint/2010/main" val="30107213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D51EFC-CAC5-4860-A692-E19DC38D5C7C}"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D51EFC-CAC5-4860-A692-E19DC38D5C7C}"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53</a:t>
            </a:fld>
            <a:endParaRPr lang="en-US"/>
          </a:p>
        </p:txBody>
      </p:sp>
    </p:spTree>
    <p:extLst>
      <p:ext uri="{BB962C8B-B14F-4D97-AF65-F5344CB8AC3E}">
        <p14:creationId xmlns:p14="http://schemas.microsoft.com/office/powerpoint/2010/main" val="742763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54</a:t>
            </a:fld>
            <a:endParaRPr lang="en-US"/>
          </a:p>
        </p:txBody>
      </p:sp>
    </p:spTree>
    <p:extLst>
      <p:ext uri="{BB962C8B-B14F-4D97-AF65-F5344CB8AC3E}">
        <p14:creationId xmlns:p14="http://schemas.microsoft.com/office/powerpoint/2010/main" val="14121476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55</a:t>
            </a:fld>
            <a:endParaRPr lang="en-US"/>
          </a:p>
        </p:txBody>
      </p:sp>
    </p:spTree>
    <p:extLst>
      <p:ext uri="{BB962C8B-B14F-4D97-AF65-F5344CB8AC3E}">
        <p14:creationId xmlns:p14="http://schemas.microsoft.com/office/powerpoint/2010/main" val="21799224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56</a:t>
            </a:fld>
            <a:endParaRPr lang="en-US"/>
          </a:p>
        </p:txBody>
      </p:sp>
    </p:spTree>
    <p:extLst>
      <p:ext uri="{BB962C8B-B14F-4D97-AF65-F5344CB8AC3E}">
        <p14:creationId xmlns:p14="http://schemas.microsoft.com/office/powerpoint/2010/main" val="3012511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6</a:t>
            </a:fld>
            <a:endParaRPr lang="en-US"/>
          </a:p>
        </p:txBody>
      </p:sp>
    </p:spTree>
    <p:extLst>
      <p:ext uri="{BB962C8B-B14F-4D97-AF65-F5344CB8AC3E}">
        <p14:creationId xmlns:p14="http://schemas.microsoft.com/office/powerpoint/2010/main" val="281099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7</a:t>
            </a:fld>
            <a:endParaRPr lang="en-US"/>
          </a:p>
        </p:txBody>
      </p:sp>
    </p:spTree>
    <p:extLst>
      <p:ext uri="{BB962C8B-B14F-4D97-AF65-F5344CB8AC3E}">
        <p14:creationId xmlns:p14="http://schemas.microsoft.com/office/powerpoint/2010/main" val="222338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8</a:t>
            </a:fld>
            <a:endParaRPr lang="en-US"/>
          </a:p>
        </p:txBody>
      </p:sp>
    </p:spTree>
    <p:extLst>
      <p:ext uri="{BB962C8B-B14F-4D97-AF65-F5344CB8AC3E}">
        <p14:creationId xmlns:p14="http://schemas.microsoft.com/office/powerpoint/2010/main" val="1159829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AD0175-2F46-4C3B-AC6A-8FDCB419397E}" type="slidenum">
              <a:rPr lang="en-US" smtClean="0"/>
              <a:t>9</a:t>
            </a:fld>
            <a:endParaRPr lang="en-US"/>
          </a:p>
        </p:txBody>
      </p:sp>
    </p:spTree>
    <p:extLst>
      <p:ext uri="{BB962C8B-B14F-4D97-AF65-F5344CB8AC3E}">
        <p14:creationId xmlns:p14="http://schemas.microsoft.com/office/powerpoint/2010/main" val="1596163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8E41D-3DAC-4D54-974B-A4746140FEE3}"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8E41D-3DAC-4D54-974B-A4746140FEE3}"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8E41D-3DAC-4D54-974B-A4746140FEE3}"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8E41D-3DAC-4D54-974B-A4746140FEE3}"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8E41D-3DAC-4D54-974B-A4746140FEE3}"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E8E41D-3DAC-4D54-974B-A4746140FEE3}"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8E41D-3DAC-4D54-974B-A4746140FEE3}"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8E41D-3DAC-4D54-974B-A4746140FEE3}"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8E41D-3DAC-4D54-974B-A4746140FEE3}"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8E41D-3DAC-4D54-974B-A4746140FEE3}"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8E41D-3DAC-4D54-974B-A4746140FEE3}"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0118-770B-43A2-BC15-07C118361C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8E41D-3DAC-4D54-974B-A4746140FEE3}" type="datetimeFigureOut">
              <a:rPr lang="en-US" smtClean="0"/>
              <a:t>8/20/2020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B0118-770B-43A2-BC15-07C118361C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Justification of Life</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FF0000"/>
                </a:solidFill>
              </a:rPr>
              <a:t>Adams One and Two</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Legal Condemnation of All Men</a:t>
            </a:r>
            <a:endParaRPr lang="en-US" dirty="0"/>
          </a:p>
        </p:txBody>
      </p:sp>
      <p:sp>
        <p:nvSpPr>
          <p:cNvPr id="3" name="Content Placeholder 2"/>
          <p:cNvSpPr>
            <a:spLocks noGrp="1"/>
          </p:cNvSpPr>
          <p:nvPr>
            <p:ph idx="1"/>
          </p:nvPr>
        </p:nvSpPr>
        <p:spPr/>
        <p:txBody>
          <a:bodyPr>
            <a:normAutofit/>
          </a:bodyPr>
          <a:lstStyle/>
          <a:p>
            <a:pPr algn="just"/>
            <a:r>
              <a:rPr lang="en-US" sz="3600" dirty="0" smtClean="0"/>
              <a:t>Not by Genes or DNA is sin transferred</a:t>
            </a:r>
          </a:p>
          <a:p>
            <a:pPr algn="just"/>
            <a:r>
              <a:rPr lang="en-US" sz="3600" dirty="0" smtClean="0"/>
              <a:t>But the legal inheritance of a sin-nature</a:t>
            </a:r>
          </a:p>
          <a:p>
            <a:pPr algn="just"/>
            <a:r>
              <a:rPr lang="en-US" sz="3600" dirty="0"/>
              <a:t>Rom 5:18  Therefore as by the </a:t>
            </a:r>
            <a:r>
              <a:rPr lang="en-US" sz="3600" b="1" dirty="0">
                <a:solidFill>
                  <a:srgbClr val="FF0000"/>
                </a:solidFill>
              </a:rPr>
              <a:t>offence of one </a:t>
            </a:r>
            <a:r>
              <a:rPr lang="en-US" sz="3600" i="1" dirty="0"/>
              <a:t>judgment came upon </a:t>
            </a:r>
            <a:r>
              <a:rPr lang="en-US" sz="3600" b="1" i="1" dirty="0">
                <a:solidFill>
                  <a:srgbClr val="FF0000"/>
                </a:solidFill>
              </a:rPr>
              <a:t>all men to condemnation</a:t>
            </a:r>
            <a:endParaRPr 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Problems	</a:t>
            </a:r>
            <a:endParaRPr lang="en-US" dirty="0"/>
          </a:p>
        </p:txBody>
      </p:sp>
      <p:sp>
        <p:nvSpPr>
          <p:cNvPr id="3" name="Content Placeholder 2"/>
          <p:cNvSpPr>
            <a:spLocks noGrp="1"/>
          </p:cNvSpPr>
          <p:nvPr>
            <p:ph idx="1"/>
          </p:nvPr>
        </p:nvSpPr>
        <p:spPr/>
        <p:txBody>
          <a:bodyPr>
            <a:normAutofit/>
          </a:bodyPr>
          <a:lstStyle/>
          <a:p>
            <a:pPr algn="just"/>
            <a:r>
              <a:rPr lang="en-US" sz="4000" dirty="0" smtClean="0"/>
              <a:t>All the children of Adam born predisposed to sin</a:t>
            </a:r>
          </a:p>
          <a:p>
            <a:pPr algn="just"/>
            <a:r>
              <a:rPr lang="en-US" sz="4000" dirty="0" smtClean="0"/>
              <a:t>Satan claimed legal rights to all humanity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Dilemma Heightens</a:t>
            </a:r>
            <a:endParaRPr lang="en-US" dirty="0"/>
          </a:p>
        </p:txBody>
      </p:sp>
      <p:sp>
        <p:nvSpPr>
          <p:cNvPr id="3" name="Content Placeholder 2"/>
          <p:cNvSpPr>
            <a:spLocks noGrp="1"/>
          </p:cNvSpPr>
          <p:nvPr>
            <p:ph idx="1"/>
          </p:nvPr>
        </p:nvSpPr>
        <p:spPr/>
        <p:txBody>
          <a:bodyPr/>
          <a:lstStyle/>
          <a:p>
            <a:pPr algn="just"/>
            <a:r>
              <a:rPr lang="en-US" dirty="0" smtClean="0"/>
              <a:t>Separation from God would have resulted in immediate death. </a:t>
            </a:r>
          </a:p>
          <a:p>
            <a:pPr algn="just"/>
            <a:r>
              <a:rPr lang="en-US" b="1" dirty="0" smtClean="0">
                <a:solidFill>
                  <a:srgbClr val="FF0000"/>
                </a:solidFill>
              </a:rPr>
              <a:t>Eternal Death!</a:t>
            </a:r>
          </a:p>
          <a:p>
            <a:pPr algn="just"/>
            <a:r>
              <a:rPr lang="en-US" dirty="0" smtClean="0"/>
              <a:t>Man’s status now was anti-God or “illegal”.</a:t>
            </a:r>
          </a:p>
          <a:p>
            <a:pPr algn="just"/>
            <a:endParaRPr lang="en-US" dirty="0" smtClean="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Jehovah can devise a plan</a:t>
            </a:r>
            <a:endParaRPr lang="en-US" dirty="0"/>
          </a:p>
        </p:txBody>
      </p:sp>
      <p:sp>
        <p:nvSpPr>
          <p:cNvPr id="3" name="Content Placeholder 2"/>
          <p:cNvSpPr>
            <a:spLocks noGrp="1"/>
          </p:cNvSpPr>
          <p:nvPr>
            <p:ph idx="1"/>
          </p:nvPr>
        </p:nvSpPr>
        <p:spPr/>
        <p:txBody>
          <a:bodyPr/>
          <a:lstStyle/>
          <a:p>
            <a:pPr algn="just"/>
            <a:r>
              <a:rPr lang="en-US" dirty="0" smtClean="0"/>
              <a:t>He must change man’s status to make him legible to receive salvation</a:t>
            </a:r>
          </a:p>
          <a:p>
            <a:pPr algn="just"/>
            <a:r>
              <a:rPr lang="en-US" dirty="0" smtClean="0"/>
              <a:t>This must be done with perfect balance of justice and mercy</a:t>
            </a:r>
          </a:p>
          <a:p>
            <a:pPr algn="just"/>
            <a:r>
              <a:rPr lang="en-US" dirty="0" smtClean="0"/>
              <a:t>Allow all men the opportunity of continuance of life to make a true choice to accept or reject salvation.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a:t>
            </a:r>
            <a:endParaRPr lang="en-US" dirty="0"/>
          </a:p>
        </p:txBody>
      </p:sp>
      <p:sp>
        <p:nvSpPr>
          <p:cNvPr id="3" name="Content Placeholder 2"/>
          <p:cNvSpPr>
            <a:spLocks noGrp="1"/>
          </p:cNvSpPr>
          <p:nvPr>
            <p:ph idx="1"/>
          </p:nvPr>
        </p:nvSpPr>
        <p:spPr/>
        <p:txBody>
          <a:bodyPr/>
          <a:lstStyle/>
          <a:p>
            <a:pPr algn="just"/>
            <a:r>
              <a:rPr lang="en-US" dirty="0" smtClean="0"/>
              <a:t>Only Jesus – the Only Begotten of the Father could provide such a package without violating eternal principles.</a:t>
            </a:r>
          </a:p>
          <a:p>
            <a:pPr algn="just"/>
            <a:r>
              <a:rPr lang="en-US" dirty="0" smtClean="0"/>
              <a:t>Praise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and Fulfillment </a:t>
            </a:r>
            <a:endParaRPr lang="en-US" dirty="0"/>
          </a:p>
        </p:txBody>
      </p:sp>
      <p:sp>
        <p:nvSpPr>
          <p:cNvPr id="3" name="Content Placeholder 2"/>
          <p:cNvSpPr>
            <a:spLocks noGrp="1"/>
          </p:cNvSpPr>
          <p:nvPr>
            <p:ph idx="1"/>
          </p:nvPr>
        </p:nvSpPr>
        <p:spPr>
          <a:xfrm>
            <a:off x="152400" y="1143000"/>
            <a:ext cx="8839200" cy="5638800"/>
          </a:xfrm>
        </p:spPr>
        <p:txBody>
          <a:bodyPr>
            <a:normAutofit fontScale="92500" lnSpcReduction="10000"/>
          </a:bodyPr>
          <a:lstStyle/>
          <a:p>
            <a:pPr algn="just"/>
            <a:r>
              <a:rPr lang="en-US" dirty="0" smtClean="0"/>
              <a:t>Just as the first Adam was the representative head, and embraced all humanity</a:t>
            </a:r>
          </a:p>
          <a:p>
            <a:pPr algn="just"/>
            <a:r>
              <a:rPr lang="en-US" dirty="0" smtClean="0"/>
              <a:t>So too Jesus must embrace all humanity as the new representative head</a:t>
            </a:r>
          </a:p>
          <a:p>
            <a:pPr algn="just"/>
            <a:r>
              <a:rPr lang="en-US" dirty="0" smtClean="0"/>
              <a:t>Through the first Adam’s death all died, so too through the death of the second Adam – all die.</a:t>
            </a:r>
          </a:p>
          <a:p>
            <a:pPr algn="just"/>
            <a:r>
              <a:rPr lang="en-US" dirty="0"/>
              <a:t>2Co 5:14  For the love of Christ </a:t>
            </a:r>
            <a:r>
              <a:rPr lang="en-US" dirty="0" err="1"/>
              <a:t>constraineth</a:t>
            </a:r>
            <a:r>
              <a:rPr lang="en-US" dirty="0"/>
              <a:t> us; because we thus judge, that if one died for all, then were all </a:t>
            </a:r>
            <a:r>
              <a:rPr lang="en-US" dirty="0" smtClean="0"/>
              <a:t>dead.</a:t>
            </a:r>
          </a:p>
          <a:p>
            <a:pPr algn="just"/>
            <a:r>
              <a:rPr lang="en-US" dirty="0">
                <a:solidFill>
                  <a:srgbClr val="FF0000"/>
                </a:solidFill>
              </a:rPr>
              <a:t>(GNB)  We are ruled by the love of Christ, now that we recognize that one man died for everyone, which means that they all share in his death.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 Must Become “Us”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r>
              <a:rPr lang="en-US" dirty="0" smtClean="0"/>
              <a:t>Because….</a:t>
            </a:r>
          </a:p>
          <a:p>
            <a:r>
              <a:rPr lang="en-US" b="1" dirty="0" err="1"/>
              <a:t>Eze</a:t>
            </a:r>
            <a:r>
              <a:rPr lang="en-US" b="1" dirty="0"/>
              <a:t> 14:20  Though Noah, Daniel, and Job, </a:t>
            </a:r>
            <a:r>
              <a:rPr lang="en-US" b="1" i="1" dirty="0"/>
              <a:t>were in it, as I live, </a:t>
            </a:r>
            <a:r>
              <a:rPr lang="en-US" b="1" i="1" dirty="0" err="1"/>
              <a:t>saith</a:t>
            </a:r>
            <a:r>
              <a:rPr lang="en-US" b="1" i="1" dirty="0"/>
              <a:t> the Lord GOD, they shall deliver </a:t>
            </a:r>
            <a:r>
              <a:rPr lang="en-US" b="1" i="1" dirty="0" smtClean="0"/>
              <a:t>neither </a:t>
            </a:r>
            <a:r>
              <a:rPr lang="en-US" b="1" i="1" dirty="0"/>
              <a:t>son nor daughter; they shall but deliver their own souls by their righteousness</a:t>
            </a:r>
            <a:r>
              <a:rPr lang="en-US" b="1" i="1" dirty="0" smtClean="0"/>
              <a:t>.</a:t>
            </a:r>
          </a:p>
          <a:p>
            <a:r>
              <a:rPr lang="en-US" dirty="0" err="1" smtClean="0"/>
              <a:t>Eze</a:t>
            </a:r>
            <a:r>
              <a:rPr lang="en-US" dirty="0" smtClean="0"/>
              <a:t> </a:t>
            </a:r>
            <a:r>
              <a:rPr lang="en-US" dirty="0"/>
              <a:t>18:20  The soul that </a:t>
            </a:r>
            <a:r>
              <a:rPr lang="en-US" dirty="0" err="1"/>
              <a:t>sinneth</a:t>
            </a:r>
            <a:r>
              <a:rPr lang="en-US" dirty="0"/>
              <a:t>, it shall die. The son shall not bear the iniquity of the father, neither shall the father bear the iniquity of the son: the righteousness of the righteous shall be upon him, and the wickedness of the wicked shall be upon him. </a:t>
            </a:r>
          </a:p>
          <a:p>
            <a:endParaRPr lang="en-US" b="1" i="1" dirty="0" smtClean="0"/>
          </a:p>
          <a:p>
            <a:endParaRPr lang="en-US" b="1"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Must..</a:t>
            </a:r>
            <a:endParaRPr lang="en-US" dirty="0"/>
          </a:p>
        </p:txBody>
      </p:sp>
      <p:sp>
        <p:nvSpPr>
          <p:cNvPr id="3" name="Content Placeholder 2"/>
          <p:cNvSpPr>
            <a:spLocks noGrp="1"/>
          </p:cNvSpPr>
          <p:nvPr>
            <p:ph idx="1"/>
          </p:nvPr>
        </p:nvSpPr>
        <p:spPr/>
        <p:txBody>
          <a:bodyPr/>
          <a:lstStyle/>
          <a:p>
            <a:r>
              <a:rPr lang="en-US" dirty="0" smtClean="0"/>
              <a:t>Come under the same circumstance as those He came to redeem</a:t>
            </a:r>
          </a:p>
          <a:p>
            <a:r>
              <a:rPr lang="en-US" dirty="0"/>
              <a:t>Heb 2:14  Forasmuch then as the children are partakers of flesh and blood, he also himself likewise took part of the same; that through death he might destroy him that had the power of death, that is, the devil;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 the Second Death</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Our condemnation was eternal death.</a:t>
            </a:r>
          </a:p>
          <a:p>
            <a:pPr algn="just"/>
            <a:r>
              <a:rPr lang="en-US" dirty="0" smtClean="0"/>
              <a:t>When Christ "died for all," He tasted "death for every one" (2 Corinthians 5:14; Hebrews 2:9). It had to be the second death that He "tasted," because what we call death the Bible calls "sleep," which everyone experiences except those who will be translated (John 11:11-13; 1 Thessalonians 4:16, 17).</a:t>
            </a:r>
            <a:endParaRPr lang="en-US" dirty="0"/>
          </a:p>
        </p:txBody>
      </p:sp>
    </p:spTree>
    <p:extLst>
      <p:ext uri="{BB962C8B-B14F-4D97-AF65-F5344CB8AC3E}">
        <p14:creationId xmlns:p14="http://schemas.microsoft.com/office/powerpoint/2010/main" val="382907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abolished second death for all</a:t>
            </a:r>
            <a:endParaRPr lang="en-US" dirty="0"/>
          </a:p>
        </p:txBody>
      </p:sp>
      <p:sp>
        <p:nvSpPr>
          <p:cNvPr id="3" name="Content Placeholder 2"/>
          <p:cNvSpPr>
            <a:spLocks noGrp="1"/>
          </p:cNvSpPr>
          <p:nvPr>
            <p:ph idx="1"/>
          </p:nvPr>
        </p:nvSpPr>
        <p:spPr/>
        <p:txBody>
          <a:bodyPr/>
          <a:lstStyle/>
          <a:p>
            <a:pPr algn="just"/>
            <a:r>
              <a:rPr lang="en-US" dirty="0"/>
              <a:t>2Ti 1:10  But is now made manifest by the appearing of our Saviour Jesus Christ, who </a:t>
            </a:r>
            <a:r>
              <a:rPr lang="en-US" dirty="0">
                <a:solidFill>
                  <a:srgbClr val="FF0000"/>
                </a:solidFill>
              </a:rPr>
              <a:t>hath abolished death</a:t>
            </a:r>
            <a:r>
              <a:rPr lang="en-US" dirty="0"/>
              <a:t>, and hath brought </a:t>
            </a:r>
            <a:r>
              <a:rPr lang="en-US" dirty="0">
                <a:solidFill>
                  <a:srgbClr val="FF0000"/>
                </a:solidFill>
              </a:rPr>
              <a:t>life</a:t>
            </a:r>
            <a:r>
              <a:rPr lang="en-US" dirty="0"/>
              <a:t> and </a:t>
            </a:r>
            <a:r>
              <a:rPr lang="en-US" dirty="0">
                <a:solidFill>
                  <a:srgbClr val="FF0000"/>
                </a:solidFill>
              </a:rPr>
              <a:t>immortality</a:t>
            </a:r>
            <a:r>
              <a:rPr lang="en-US" dirty="0"/>
              <a:t> to light through the </a:t>
            </a:r>
            <a:r>
              <a:rPr lang="en-US" dirty="0" smtClean="0"/>
              <a:t>gospel.</a:t>
            </a:r>
          </a:p>
          <a:p>
            <a:pPr algn="just"/>
            <a:r>
              <a:rPr lang="en-US" dirty="0" smtClean="0"/>
              <a:t>For every one, believers and unbelievers He has brought “life”, but to the believer He has brought “immortality”.</a:t>
            </a:r>
            <a:endParaRPr lang="en-US" dirty="0"/>
          </a:p>
          <a:p>
            <a:pPr algn="just"/>
            <a:endParaRPr lang="en-US" dirty="0"/>
          </a:p>
        </p:txBody>
      </p:sp>
    </p:spTree>
    <p:extLst>
      <p:ext uri="{BB962C8B-B14F-4D97-AF65-F5344CB8AC3E}">
        <p14:creationId xmlns:p14="http://schemas.microsoft.com/office/powerpoint/2010/main" val="1901569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Basis For Existence of S.D. Adventism</a:t>
            </a:r>
            <a:endParaRPr lang="en-US" dirty="0"/>
          </a:p>
        </p:txBody>
      </p:sp>
      <p:sp>
        <p:nvSpPr>
          <p:cNvPr id="3" name="Content Placeholder 2"/>
          <p:cNvSpPr>
            <a:spLocks noGrp="1"/>
          </p:cNvSpPr>
          <p:nvPr>
            <p:ph idx="1"/>
          </p:nvPr>
        </p:nvSpPr>
        <p:spPr/>
        <p:txBody>
          <a:bodyPr>
            <a:normAutofit lnSpcReduction="10000"/>
          </a:bodyPr>
          <a:lstStyle/>
          <a:p>
            <a:pPr algn="just"/>
            <a:r>
              <a:rPr lang="en-US" dirty="0"/>
              <a:t>Several have written to me, inquiring if the message of justification by faith is the third angel's message, and </a:t>
            </a:r>
            <a:r>
              <a:rPr lang="en-US" b="1" i="1" dirty="0">
                <a:solidFill>
                  <a:srgbClr val="FF0000"/>
                </a:solidFill>
              </a:rPr>
              <a:t>I have answered, "It is the third angel's message in verity</a:t>
            </a:r>
            <a:r>
              <a:rPr lang="en-US" dirty="0"/>
              <a:t>."-- Review and Herald, April 1, 1890.  {</a:t>
            </a:r>
            <a:r>
              <a:rPr lang="en-US" dirty="0" err="1"/>
              <a:t>Ev</a:t>
            </a:r>
            <a:r>
              <a:rPr lang="en-US" dirty="0"/>
              <a:t> </a:t>
            </a:r>
            <a:r>
              <a:rPr lang="en-US" dirty="0" smtClean="0"/>
              <a:t>190.3}</a:t>
            </a:r>
          </a:p>
          <a:p>
            <a:pPr algn="just"/>
            <a:r>
              <a:rPr lang="en-US" dirty="0" smtClean="0"/>
              <a:t>The above shows that the 1888 message is not, or cannot be a re-emphasis of the 16</a:t>
            </a:r>
            <a:r>
              <a:rPr lang="en-US" baseline="30000" dirty="0" smtClean="0"/>
              <a:t>th</a:t>
            </a:r>
            <a:r>
              <a:rPr lang="en-US" dirty="0" smtClean="0"/>
              <a:t> Century doctrines – as important as they are.</a:t>
            </a:r>
          </a:p>
          <a:p>
            <a:pPr algn="just"/>
            <a:endParaRPr lang="en-US" dirty="0" smtClean="0"/>
          </a:p>
        </p:txBody>
      </p:sp>
    </p:spTree>
    <p:extLst>
      <p:ext uri="{BB962C8B-B14F-4D97-AF65-F5344CB8AC3E}">
        <p14:creationId xmlns:p14="http://schemas.microsoft.com/office/powerpoint/2010/main" val="135876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Jeopardy</a:t>
            </a:r>
            <a:endParaRPr lang="en-US" dirty="0"/>
          </a:p>
        </p:txBody>
      </p:sp>
      <p:sp>
        <p:nvSpPr>
          <p:cNvPr id="3" name="Content Placeholder 2"/>
          <p:cNvSpPr>
            <a:spLocks noGrp="1"/>
          </p:cNvSpPr>
          <p:nvPr>
            <p:ph idx="1"/>
          </p:nvPr>
        </p:nvSpPr>
        <p:spPr>
          <a:xfrm>
            <a:off x="304800" y="1295400"/>
            <a:ext cx="8382000" cy="5257800"/>
          </a:xfrm>
        </p:spPr>
        <p:txBody>
          <a:bodyPr>
            <a:normAutofit fontScale="92500" lnSpcReduction="10000"/>
          </a:bodyPr>
          <a:lstStyle/>
          <a:p>
            <a:pPr algn="just"/>
            <a:r>
              <a:rPr lang="en-US" dirty="0"/>
              <a:t>A second prosecution for the same offense after </a:t>
            </a:r>
            <a:r>
              <a:rPr lang="en-US" dirty="0" smtClean="0"/>
              <a:t>acquittal.</a:t>
            </a:r>
          </a:p>
          <a:p>
            <a:pPr algn="just"/>
            <a:r>
              <a:rPr lang="en-US" dirty="0" smtClean="0"/>
              <a:t>The </a:t>
            </a:r>
            <a:r>
              <a:rPr lang="en-US" dirty="0"/>
              <a:t>Fifth Amendment to the U.S. Constitution provides, "No person shall … be subject for the same offence [sic] to be twice put in jeopardy of life or limb." </a:t>
            </a:r>
            <a:endParaRPr lang="en-US" dirty="0" smtClean="0"/>
          </a:p>
          <a:p>
            <a:pPr algn="just"/>
            <a:r>
              <a:rPr lang="en-US" dirty="0" smtClean="0"/>
              <a:t>This </a:t>
            </a:r>
            <a:r>
              <a:rPr lang="en-US" dirty="0"/>
              <a:t>provision, known as the Double Jeopardy Clause, prohibits state and federal governments from prosecuting individuals for the same crime on more than one occasion, or imposing more than one punishment for a single offense. </a:t>
            </a:r>
          </a:p>
        </p:txBody>
      </p:sp>
    </p:spTree>
    <p:extLst>
      <p:ext uri="{BB962C8B-B14F-4D97-AF65-F5344CB8AC3E}">
        <p14:creationId xmlns:p14="http://schemas.microsoft.com/office/powerpoint/2010/main" val="39745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Jeopardy</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lgn="just"/>
            <a:endParaRPr lang="en-US" dirty="0" smtClean="0"/>
          </a:p>
          <a:p>
            <a:pPr algn="just"/>
            <a:r>
              <a:rPr lang="en-US" dirty="0" smtClean="0"/>
              <a:t>Through His death, Christ has given all men a </a:t>
            </a:r>
            <a:r>
              <a:rPr lang="en-US" dirty="0"/>
              <a:t>"verdict of </a:t>
            </a:r>
            <a:r>
              <a:rPr lang="en-US" dirty="0" smtClean="0"/>
              <a:t>acquittal“.</a:t>
            </a:r>
          </a:p>
          <a:p>
            <a:pPr algn="just"/>
            <a:r>
              <a:rPr lang="en-US" dirty="0"/>
              <a:t>Isa 53:6  </a:t>
            </a:r>
            <a:r>
              <a:rPr lang="en-US" dirty="0" smtClean="0"/>
              <a:t>“…The LORD </a:t>
            </a:r>
            <a:r>
              <a:rPr lang="en-US" dirty="0"/>
              <a:t>hath laid on him the iniquity of us all</a:t>
            </a:r>
            <a:r>
              <a:rPr lang="en-US" dirty="0" smtClean="0"/>
              <a:t>.” </a:t>
            </a:r>
          </a:p>
          <a:p>
            <a:pPr algn="just"/>
            <a:r>
              <a:rPr lang="en-US" dirty="0" smtClean="0"/>
              <a:t>He cannot condemn us twice or lay that which was taken on Him on us again.</a:t>
            </a:r>
          </a:p>
          <a:p>
            <a:pPr algn="just"/>
            <a:r>
              <a:rPr lang="en-US" dirty="0" smtClean="0"/>
              <a:t>It is unbelief or refusal which condemns the sinner. </a:t>
            </a:r>
            <a:r>
              <a:rPr lang="en-US" sz="1800" b="1" dirty="0" smtClean="0">
                <a:solidFill>
                  <a:srgbClr val="FF0000"/>
                </a:solidFill>
              </a:rPr>
              <a:t>(John 3: 17, 18)</a:t>
            </a:r>
            <a:endParaRPr lang="en-US" sz="1800" b="1" dirty="0">
              <a:solidFill>
                <a:srgbClr val="FF0000"/>
              </a:solidFill>
            </a:endParaRPr>
          </a:p>
          <a:p>
            <a:pPr algn="just"/>
            <a:endParaRPr lang="en-US" dirty="0" smtClean="0"/>
          </a:p>
          <a:p>
            <a:pPr algn="just"/>
            <a:endParaRPr lang="en-US" dirty="0"/>
          </a:p>
        </p:txBody>
      </p:sp>
    </p:spTree>
    <p:extLst>
      <p:ext uri="{BB962C8B-B14F-4D97-AF65-F5344CB8AC3E}">
        <p14:creationId xmlns:p14="http://schemas.microsoft.com/office/powerpoint/2010/main" val="419696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Must…</a:t>
            </a:r>
            <a:endParaRPr lang="en-US" dirty="0"/>
          </a:p>
        </p:txBody>
      </p:sp>
      <p:sp>
        <p:nvSpPr>
          <p:cNvPr id="3" name="Content Placeholder 2"/>
          <p:cNvSpPr>
            <a:spLocks noGrp="1"/>
          </p:cNvSpPr>
          <p:nvPr>
            <p:ph idx="1"/>
          </p:nvPr>
        </p:nvSpPr>
        <p:spPr>
          <a:xfrm>
            <a:off x="457200" y="1524000"/>
            <a:ext cx="8229600" cy="4525963"/>
          </a:xfrm>
        </p:spPr>
        <p:txBody>
          <a:bodyPr/>
          <a:lstStyle/>
          <a:p>
            <a:pPr algn="just"/>
            <a:r>
              <a:rPr lang="en-US" dirty="0" smtClean="0"/>
              <a:t>Die once for all the sins of all mankind for all time.</a:t>
            </a:r>
          </a:p>
          <a:p>
            <a:pPr algn="just"/>
            <a:r>
              <a:rPr lang="en-US" dirty="0" smtClean="0"/>
              <a:t>Pay the redemption price</a:t>
            </a:r>
          </a:p>
          <a:p>
            <a:pPr algn="just"/>
            <a:r>
              <a:rPr lang="en-US" dirty="0" smtClean="0"/>
              <a:t>And reverse the legal condemnation and allow man to live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a:t>
            </a:r>
            <a:endParaRPr lang="en-US" dirty="0"/>
          </a:p>
        </p:txBody>
      </p:sp>
      <p:sp>
        <p:nvSpPr>
          <p:cNvPr id="3" name="Content Placeholder 2"/>
          <p:cNvSpPr>
            <a:spLocks noGrp="1"/>
          </p:cNvSpPr>
          <p:nvPr>
            <p:ph idx="1"/>
          </p:nvPr>
        </p:nvSpPr>
        <p:spPr/>
        <p:txBody>
          <a:bodyPr/>
          <a:lstStyle/>
          <a:p>
            <a:pPr algn="just"/>
            <a:r>
              <a:rPr lang="en-US" b="1" dirty="0"/>
              <a:t>Rom 5:10</a:t>
            </a:r>
            <a:r>
              <a:rPr lang="en-US" dirty="0"/>
              <a:t>  If the death of his Son restored our relationship with God while we were still his enemies, </a:t>
            </a:r>
            <a:r>
              <a:rPr lang="en-US" b="1" dirty="0">
                <a:solidFill>
                  <a:srgbClr val="FF0000"/>
                </a:solidFill>
              </a:rPr>
              <a:t>we are even more certain that</a:t>
            </a:r>
            <a:r>
              <a:rPr lang="en-US" dirty="0"/>
              <a:t>, because of this restored relationship, the life of his Son will save us. </a:t>
            </a:r>
          </a:p>
          <a:p>
            <a:pPr algn="just"/>
            <a:endParaRPr lang="en-US" dirty="0"/>
          </a:p>
        </p:txBody>
      </p:sp>
    </p:spTree>
    <p:extLst>
      <p:ext uri="{BB962C8B-B14F-4D97-AF65-F5344CB8AC3E}">
        <p14:creationId xmlns:p14="http://schemas.microsoft.com/office/powerpoint/2010/main" val="2592594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algn="just"/>
            <a:r>
              <a:rPr lang="en-US" dirty="0" smtClean="0"/>
              <a:t>The incredibly Good News is that before we were born, before we could choose, before we could believe, before we could repent, God graciously granted a legal pardon to all mankind.</a:t>
            </a:r>
          </a:p>
          <a:p>
            <a:pPr algn="just"/>
            <a:r>
              <a:rPr lang="en-US" dirty="0"/>
              <a:t>1Ti 4:10  For therefore we both </a:t>
            </a:r>
            <a:r>
              <a:rPr lang="en-US" dirty="0" err="1"/>
              <a:t>labour</a:t>
            </a:r>
            <a:r>
              <a:rPr lang="en-US" dirty="0"/>
              <a:t> and suffer reproach, because we trust in the living God, </a:t>
            </a:r>
            <a:r>
              <a:rPr lang="en-US" dirty="0">
                <a:solidFill>
                  <a:srgbClr val="FF0000"/>
                </a:solidFill>
              </a:rPr>
              <a:t>who is the Saviour of all men</a:t>
            </a:r>
            <a:r>
              <a:rPr lang="en-US" dirty="0"/>
              <a:t>, </a:t>
            </a:r>
            <a:r>
              <a:rPr lang="en-US" b="1" dirty="0">
                <a:solidFill>
                  <a:srgbClr val="00B0F0"/>
                </a:solidFill>
              </a:rPr>
              <a:t>specially of those that believe</a:t>
            </a:r>
            <a:r>
              <a:rPr lang="en-US" dirty="0"/>
              <a:t>. </a:t>
            </a:r>
            <a:endParaRPr lang="en-US" dirty="0" smtClean="0"/>
          </a:p>
          <a:p>
            <a:pPr algn="just"/>
            <a:r>
              <a:rPr lang="en-US" dirty="0"/>
              <a:t>1Jn 2:2  And he is the propitiation </a:t>
            </a:r>
            <a:r>
              <a:rPr lang="en-US" dirty="0">
                <a:solidFill>
                  <a:srgbClr val="FF0000"/>
                </a:solidFill>
              </a:rPr>
              <a:t>for our sins</a:t>
            </a:r>
            <a:r>
              <a:rPr lang="en-US" dirty="0"/>
              <a:t>: and </a:t>
            </a:r>
            <a:r>
              <a:rPr lang="en-US" dirty="0">
                <a:solidFill>
                  <a:srgbClr val="FF0000"/>
                </a:solidFill>
              </a:rPr>
              <a:t>not for ours only</a:t>
            </a:r>
            <a:r>
              <a:rPr lang="en-US" dirty="0"/>
              <a:t>, but also for </a:t>
            </a:r>
            <a:r>
              <a:rPr lang="en-US" i="1" dirty="0">
                <a:solidFill>
                  <a:srgbClr val="FF0000"/>
                </a:solidFill>
              </a:rPr>
              <a:t>the sins of</a:t>
            </a:r>
            <a:r>
              <a:rPr lang="en-US" dirty="0">
                <a:solidFill>
                  <a:srgbClr val="FF0000"/>
                </a:solidFill>
              </a:rPr>
              <a:t> the whole world</a:t>
            </a:r>
            <a:r>
              <a:rPr lang="en-US" dirty="0"/>
              <a:t>. </a:t>
            </a:r>
          </a:p>
        </p:txBody>
      </p:sp>
    </p:spTree>
    <p:extLst>
      <p:ext uri="{BB962C8B-B14F-4D97-AF65-F5344CB8AC3E}">
        <p14:creationId xmlns:p14="http://schemas.microsoft.com/office/powerpoint/2010/main" val="331775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the Samaritans</a:t>
            </a:r>
            <a:endParaRPr lang="en-US" dirty="0"/>
          </a:p>
        </p:txBody>
      </p:sp>
      <p:sp>
        <p:nvSpPr>
          <p:cNvPr id="3" name="Content Placeholder 2"/>
          <p:cNvSpPr>
            <a:spLocks noGrp="1"/>
          </p:cNvSpPr>
          <p:nvPr>
            <p:ph idx="1"/>
          </p:nvPr>
        </p:nvSpPr>
        <p:spPr/>
        <p:txBody>
          <a:bodyPr/>
          <a:lstStyle/>
          <a:p>
            <a:pPr algn="just"/>
            <a:r>
              <a:rPr lang="en-US" dirty="0" smtClean="0"/>
              <a:t>John </a:t>
            </a:r>
            <a:r>
              <a:rPr lang="en-US" dirty="0"/>
              <a:t>4:42  And said unto the woman, Now we believe, not because of thy saying: for we have heard </a:t>
            </a:r>
            <a:r>
              <a:rPr lang="en-US" i="1" dirty="0"/>
              <a:t>him</a:t>
            </a:r>
            <a:r>
              <a:rPr lang="en-US" dirty="0"/>
              <a:t> ourselves, and know that this is indeed the Christ, </a:t>
            </a:r>
            <a:r>
              <a:rPr lang="en-US" b="1" dirty="0">
                <a:solidFill>
                  <a:srgbClr val="FF0000"/>
                </a:solidFill>
              </a:rPr>
              <a:t>the Saviour of the world</a:t>
            </a:r>
            <a:r>
              <a:rPr lang="en-US" dirty="0"/>
              <a:t>. </a:t>
            </a:r>
          </a:p>
          <a:p>
            <a:pPr algn="just"/>
            <a:endParaRPr lang="en-US" dirty="0"/>
          </a:p>
        </p:txBody>
      </p:sp>
    </p:spTree>
    <p:extLst>
      <p:ext uri="{BB962C8B-B14F-4D97-AF65-F5344CB8AC3E}">
        <p14:creationId xmlns:p14="http://schemas.microsoft.com/office/powerpoint/2010/main" val="693238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What Grounds? How legal is that?</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r>
              <a:rPr lang="en-US" dirty="0" smtClean="0"/>
              <a:t>Jesus our second Adam, was born for us, chose for us, believed for us, repented for us, obeyed for us, was baptized for us, died for us. </a:t>
            </a:r>
          </a:p>
          <a:p>
            <a:pPr algn="just"/>
            <a:r>
              <a:rPr lang="en-US" dirty="0" smtClean="0"/>
              <a:t>He fulfilled all the required conditions. Therefore the universal corporate legal pardon is unconditional for us because Christ fulfilled all the conditions.</a:t>
            </a:r>
          </a:p>
          <a:p>
            <a:pPr algn="just"/>
            <a:r>
              <a:rPr lang="en-US" b="1" dirty="0"/>
              <a:t>Mat 3:15</a:t>
            </a:r>
            <a:r>
              <a:rPr lang="en-US" dirty="0"/>
              <a:t>  </a:t>
            </a:r>
            <a:r>
              <a:rPr lang="en-US" dirty="0" smtClean="0"/>
              <a:t>…for </a:t>
            </a:r>
            <a:r>
              <a:rPr lang="en-US" dirty="0"/>
              <a:t>thus it </a:t>
            </a:r>
            <a:r>
              <a:rPr lang="en-US" dirty="0" err="1"/>
              <a:t>becometh</a:t>
            </a:r>
            <a:r>
              <a:rPr lang="en-US" dirty="0"/>
              <a:t> us to fulfil all </a:t>
            </a:r>
            <a:r>
              <a:rPr lang="en-US" dirty="0" smtClean="0"/>
              <a:t>righteousness…</a:t>
            </a:r>
            <a:endParaRPr lang="en-US" dirty="0"/>
          </a:p>
        </p:txBody>
      </p:sp>
    </p:spTree>
    <p:extLst>
      <p:ext uri="{BB962C8B-B14F-4D97-AF65-F5344CB8AC3E}">
        <p14:creationId xmlns:p14="http://schemas.microsoft.com/office/powerpoint/2010/main" val="389340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dirty="0"/>
              <a:t>Heb 2:9  But we see Jesus, who was made a little lower than the angels for the suffering of death, crowned with glory and </a:t>
            </a:r>
            <a:r>
              <a:rPr lang="en-US" dirty="0" err="1"/>
              <a:t>honour</a:t>
            </a:r>
            <a:r>
              <a:rPr lang="en-US" dirty="0"/>
              <a:t>; that he by the grace of God should taste death for every man. </a:t>
            </a:r>
          </a:p>
          <a:p>
            <a:pPr algn="just"/>
            <a:r>
              <a:rPr lang="en-US" dirty="0"/>
              <a:t>Rom 5:18  Therefore as by the offence of one </a:t>
            </a:r>
            <a:r>
              <a:rPr lang="en-US" i="1" dirty="0"/>
              <a:t>judgment came upon all men to condemnation; even so by the righteousness of one the free gift came upon all men unto </a:t>
            </a:r>
            <a:r>
              <a:rPr lang="en-US" b="1" i="1" dirty="0">
                <a:solidFill>
                  <a:srgbClr val="FF0000"/>
                </a:solidFill>
              </a:rPr>
              <a:t>justification of life.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solidFill>
                  <a:srgbClr val="FF0000"/>
                </a:solidFill>
              </a:rPr>
              <a:t>Legal justification, </a:t>
            </a:r>
            <a:r>
              <a:rPr lang="en-US" dirty="0" smtClean="0"/>
              <a:t>or better – universal corporate forgiveness </a:t>
            </a:r>
            <a:r>
              <a:rPr lang="en-US" b="1" dirty="0" smtClean="0">
                <a:solidFill>
                  <a:srgbClr val="FF0000"/>
                </a:solidFill>
              </a:rPr>
              <a:t>is not </a:t>
            </a:r>
            <a:r>
              <a:rPr lang="en-US" dirty="0" smtClean="0"/>
              <a:t>individual justification by faith.</a:t>
            </a:r>
          </a:p>
          <a:p>
            <a:pPr algn="just"/>
            <a:r>
              <a:rPr lang="en-US" dirty="0" smtClean="0"/>
              <a:t>Legal justification is not transformative, but leads to it. Without it there would be none.</a:t>
            </a:r>
          </a:p>
          <a:p>
            <a:pPr algn="just"/>
            <a:r>
              <a:rPr lang="en-US" dirty="0" smtClean="0"/>
              <a:t>One changes our legal status without our choice</a:t>
            </a:r>
          </a:p>
          <a:p>
            <a:pPr algn="just"/>
            <a:r>
              <a:rPr lang="en-US" dirty="0" smtClean="0"/>
              <a:t>The other is our individual choice which cements God’s work in our life.</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from SOP</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Many are confused as to what constitutes the first steps in the work of salvation. Repentance is thought to be a work the sinner must do for himself in order that he may come to Christ. They think that the sinner must procure for himself a fitness in order to obtain the blessing of God's grace. But while it is true that repentance must precede forgiveness, for it is only the broken and contrite heart that is acceptable to God, yet </a:t>
            </a:r>
            <a:r>
              <a:rPr lang="en-US" b="1" dirty="0">
                <a:solidFill>
                  <a:srgbClr val="FF0000"/>
                </a:solidFill>
              </a:rPr>
              <a:t>the sinner cannot bring himself to repentance, or prepare himself to come to Christ.</a:t>
            </a:r>
            <a:r>
              <a:rPr lang="en-US" dirty="0"/>
              <a:t> </a:t>
            </a:r>
            <a:r>
              <a:rPr lang="en-US" dirty="0" smtClean="0"/>
              <a:t>{</a:t>
            </a:r>
            <a:r>
              <a:rPr lang="en-US" dirty="0"/>
              <a:t>1SM 390.1} </a:t>
            </a:r>
          </a:p>
        </p:txBody>
      </p:sp>
    </p:spTree>
    <p:extLst>
      <p:ext uri="{BB962C8B-B14F-4D97-AF65-F5344CB8AC3E}">
        <p14:creationId xmlns:p14="http://schemas.microsoft.com/office/powerpoint/2010/main" val="480824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prstClr val="black"/>
                </a:solidFill>
              </a:rPr>
              <a:t>Unique to Adventism</a:t>
            </a:r>
            <a:endParaRPr lang="en-US" dirty="0"/>
          </a:p>
        </p:txBody>
      </p:sp>
      <p:sp>
        <p:nvSpPr>
          <p:cNvPr id="3" name="Content Placeholder 2"/>
          <p:cNvSpPr>
            <a:spLocks noGrp="1"/>
          </p:cNvSpPr>
          <p:nvPr>
            <p:ph idx="1"/>
          </p:nvPr>
        </p:nvSpPr>
        <p:spPr/>
        <p:txBody>
          <a:bodyPr/>
          <a:lstStyle/>
          <a:p>
            <a:pPr algn="just"/>
            <a:r>
              <a:rPr lang="en-US" dirty="0" smtClean="0"/>
              <a:t>Justification by Faith was the heart of the 1888 message.</a:t>
            </a:r>
          </a:p>
          <a:p>
            <a:pPr algn="just"/>
            <a:r>
              <a:rPr lang="en-US" dirty="0" smtClean="0"/>
              <a:t>If the message as proclaimed by theologians and evangelists of Sunday-keeping churches is the same as preached by us, then the question is begging;</a:t>
            </a:r>
          </a:p>
          <a:p>
            <a:pPr algn="just"/>
            <a:r>
              <a:rPr lang="en-US" dirty="0" smtClean="0"/>
              <a:t>What reason do Seventh-Day Adventists have for existing?</a:t>
            </a:r>
          </a:p>
          <a:p>
            <a:pPr algn="just"/>
            <a:endParaRPr lang="en-US" dirty="0"/>
          </a:p>
        </p:txBody>
      </p:sp>
    </p:spTree>
    <p:extLst>
      <p:ext uri="{BB962C8B-B14F-4D97-AF65-F5344CB8AC3E}">
        <p14:creationId xmlns:p14="http://schemas.microsoft.com/office/powerpoint/2010/main" val="425258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from SOP</a:t>
            </a:r>
            <a:endParaRPr lang="en-US" dirty="0"/>
          </a:p>
        </p:txBody>
      </p:sp>
      <p:sp>
        <p:nvSpPr>
          <p:cNvPr id="3" name="Content Placeholder 2"/>
          <p:cNvSpPr>
            <a:spLocks noGrp="1"/>
          </p:cNvSpPr>
          <p:nvPr>
            <p:ph idx="1"/>
          </p:nvPr>
        </p:nvSpPr>
        <p:spPr/>
        <p:txBody>
          <a:bodyPr>
            <a:noAutofit/>
          </a:bodyPr>
          <a:lstStyle/>
          <a:p>
            <a:pPr algn="just"/>
            <a:r>
              <a:rPr lang="en-US" sz="2800" dirty="0">
                <a:solidFill>
                  <a:prstClr val="black"/>
                </a:solidFill>
              </a:rPr>
              <a:t>Except the sinner repent, he cannot be forgiven; but the question to be decided is as to whether repentance is the work of the sinner or the gift of Christ. Must the sinner wait until he is filled with remorse for his sin before he can come to Christ? The very first step to Christ is taken through the drawing of the Spirit of God; as man responds to this drawing, he advances toward Christ in order that he may repent</a:t>
            </a:r>
            <a:r>
              <a:rPr lang="en-US" sz="2800" dirty="0" smtClean="0">
                <a:solidFill>
                  <a:prstClr val="black"/>
                </a:solidFill>
              </a:rPr>
              <a:t>.</a:t>
            </a:r>
            <a:r>
              <a:rPr lang="en-US" sz="3000" dirty="0">
                <a:solidFill>
                  <a:prstClr val="black"/>
                </a:solidFill>
              </a:rPr>
              <a:t> {1SM 390.1} </a:t>
            </a:r>
            <a:endParaRPr lang="en-US" sz="4000" dirty="0"/>
          </a:p>
        </p:txBody>
      </p:sp>
    </p:spTree>
    <p:extLst>
      <p:ext uri="{BB962C8B-B14F-4D97-AF65-F5344CB8AC3E}">
        <p14:creationId xmlns:p14="http://schemas.microsoft.com/office/powerpoint/2010/main" val="151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from SOP</a:t>
            </a:r>
            <a:endParaRPr lang="en-US" dirty="0"/>
          </a:p>
        </p:txBody>
      </p:sp>
      <p:sp>
        <p:nvSpPr>
          <p:cNvPr id="3" name="Content Placeholder 2"/>
          <p:cNvSpPr>
            <a:spLocks noGrp="1"/>
          </p:cNvSpPr>
          <p:nvPr>
            <p:ph idx="1"/>
          </p:nvPr>
        </p:nvSpPr>
        <p:spPr/>
        <p:txBody>
          <a:bodyPr>
            <a:normAutofit/>
          </a:bodyPr>
          <a:lstStyle/>
          <a:p>
            <a:pPr algn="just"/>
            <a:r>
              <a:rPr lang="en-US" sz="3600" dirty="0"/>
              <a:t>Calling and justification are not one and the same thing. Calling is the drawing of the sinner to Christ, and it is a work wrought by the Holy Spirit upon the heart, convicting of sin, and inviting to repentance.  {1SM 389.2} </a:t>
            </a:r>
          </a:p>
        </p:txBody>
      </p:sp>
    </p:spTree>
    <p:extLst>
      <p:ext uri="{BB962C8B-B14F-4D97-AF65-F5344CB8AC3E}">
        <p14:creationId xmlns:p14="http://schemas.microsoft.com/office/powerpoint/2010/main" val="3001592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Clearly…</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lgn="just"/>
            <a:r>
              <a:rPr lang="en-US" dirty="0"/>
              <a:t>2Co 5:18  And all things </a:t>
            </a:r>
            <a:r>
              <a:rPr lang="en-US" i="1" dirty="0"/>
              <a:t>are</a:t>
            </a:r>
            <a:r>
              <a:rPr lang="en-US" dirty="0"/>
              <a:t> of God, who </a:t>
            </a:r>
            <a:r>
              <a:rPr lang="en-US" b="1" dirty="0">
                <a:solidFill>
                  <a:srgbClr val="FF0000"/>
                </a:solidFill>
              </a:rPr>
              <a:t>hath</a:t>
            </a:r>
            <a:r>
              <a:rPr lang="en-US" dirty="0"/>
              <a:t> reconciled us to himself by Jesus Christ, and hath given to us the ministry of reconciliation; </a:t>
            </a:r>
            <a:endParaRPr lang="en-US" dirty="0" smtClean="0"/>
          </a:p>
          <a:p>
            <a:pPr algn="just"/>
            <a:r>
              <a:rPr lang="en-US" dirty="0" smtClean="0"/>
              <a:t>2Cor. </a:t>
            </a:r>
            <a:r>
              <a:rPr lang="en-US" dirty="0"/>
              <a:t>5:19  To wit, that </a:t>
            </a:r>
            <a:r>
              <a:rPr lang="en-US" b="1" dirty="0">
                <a:solidFill>
                  <a:srgbClr val="00B0F0"/>
                </a:solidFill>
              </a:rPr>
              <a:t>God was in Christ</a:t>
            </a:r>
            <a:r>
              <a:rPr lang="en-US" dirty="0"/>
              <a:t>, </a:t>
            </a:r>
            <a:r>
              <a:rPr lang="en-US" b="1" i="1" dirty="0">
                <a:solidFill>
                  <a:srgbClr val="FF0000"/>
                </a:solidFill>
              </a:rPr>
              <a:t>reconciling the world unto himself</a:t>
            </a:r>
            <a:r>
              <a:rPr lang="en-US" dirty="0"/>
              <a:t>, not </a:t>
            </a:r>
            <a:r>
              <a:rPr lang="en-US" b="1" i="1" dirty="0">
                <a:solidFill>
                  <a:srgbClr val="FF0000"/>
                </a:solidFill>
              </a:rPr>
              <a:t>imputing their trespasses unto them</a:t>
            </a:r>
            <a:r>
              <a:rPr lang="en-US" dirty="0"/>
              <a:t>; and hath committed unto us the word of reconciliation. </a:t>
            </a:r>
            <a:endParaRPr lang="en-US" dirty="0" smtClean="0"/>
          </a:p>
          <a:p>
            <a:pPr algn="just"/>
            <a:r>
              <a:rPr lang="en-US" dirty="0" smtClean="0"/>
              <a:t>God imputed our trespasses to Christ.</a:t>
            </a:r>
          </a:p>
          <a:p>
            <a:pPr algn="just"/>
            <a:r>
              <a:rPr lang="en-US" dirty="0" smtClean="0"/>
              <a:t>Thus </a:t>
            </a:r>
            <a:r>
              <a:rPr lang="en-US" dirty="0"/>
              <a:t>His death allowed probationary </a:t>
            </a:r>
            <a:r>
              <a:rPr lang="en-US" dirty="0" smtClean="0"/>
              <a:t>life </a:t>
            </a:r>
            <a:r>
              <a:rPr lang="en-US" dirty="0"/>
              <a:t>for </a:t>
            </a:r>
            <a:r>
              <a:rPr lang="en-US" b="1" i="1" dirty="0">
                <a:solidFill>
                  <a:srgbClr val="FF0000"/>
                </a:solidFill>
              </a:rPr>
              <a:t>all individual persons</a:t>
            </a:r>
            <a:r>
              <a:rPr lang="en-US" dirty="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the Gospel</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lgn="just"/>
            <a:r>
              <a:rPr lang="en-US" dirty="0"/>
              <a:t>Although the entire human race has sinned, God did not impute those sins </a:t>
            </a:r>
            <a:r>
              <a:rPr lang="en-US" dirty="0" smtClean="0"/>
              <a:t>to </a:t>
            </a:r>
            <a:r>
              <a:rPr lang="en-US" dirty="0"/>
              <a:t>us instead HE imputed them to CHRIST. This is the Gospel! </a:t>
            </a:r>
            <a:endParaRPr lang="en-US" dirty="0" smtClean="0"/>
          </a:p>
          <a:p>
            <a:pPr algn="just"/>
            <a:r>
              <a:rPr lang="en-US" dirty="0" smtClean="0"/>
              <a:t>This </a:t>
            </a:r>
            <a:r>
              <a:rPr lang="en-US" dirty="0"/>
              <a:t>is corporate universal legal pardon to Adam’s race. The first condemnation </a:t>
            </a:r>
            <a:r>
              <a:rPr lang="en-US" dirty="0" smtClean="0"/>
              <a:t>is </a:t>
            </a:r>
            <a:r>
              <a:rPr lang="en-US" dirty="0"/>
              <a:t>cancelled, our sins are not counted against us but against Christ our </a:t>
            </a:r>
            <a:r>
              <a:rPr lang="en-US" dirty="0" smtClean="0"/>
              <a:t>Substitute</a:t>
            </a:r>
            <a:r>
              <a:rPr lang="en-US" dirty="0"/>
              <a:t>, Surety and Representative; our Second Adam, our Saviour, our </a:t>
            </a:r>
            <a:r>
              <a:rPr lang="en-US" dirty="0" smtClean="0"/>
              <a:t>Lord</a:t>
            </a:r>
            <a:r>
              <a:rPr lang="en-US" dirty="0"/>
              <a:t>! And He exhausted the penalty that those sins incurred!</a:t>
            </a:r>
          </a:p>
        </p:txBody>
      </p:sp>
    </p:spTree>
    <p:extLst>
      <p:ext uri="{BB962C8B-B14F-4D97-AF65-F5344CB8AC3E}">
        <p14:creationId xmlns:p14="http://schemas.microsoft.com/office/powerpoint/2010/main" val="40645255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 Made Simple</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algn="just"/>
            <a:r>
              <a:rPr lang="en-US" dirty="0"/>
              <a:t>Act 13:26  Men </a:t>
            </a:r>
            <a:r>
              <a:rPr lang="en-US" i="1" dirty="0"/>
              <a:t>and</a:t>
            </a:r>
            <a:r>
              <a:rPr lang="en-US" dirty="0"/>
              <a:t> brethren, children of the stock of Abraham, and whosoever among you </a:t>
            </a:r>
            <a:r>
              <a:rPr lang="en-US" dirty="0" err="1"/>
              <a:t>feareth</a:t>
            </a:r>
            <a:r>
              <a:rPr lang="en-US" dirty="0"/>
              <a:t> God, to you is the word of this salvation sent. </a:t>
            </a:r>
          </a:p>
          <a:p>
            <a:pPr algn="just"/>
            <a:r>
              <a:rPr lang="en-US" dirty="0"/>
              <a:t>Act 13:32  And we declare unto you </a:t>
            </a:r>
            <a:r>
              <a:rPr lang="en-US" b="1" dirty="0">
                <a:solidFill>
                  <a:srgbClr val="FF0000"/>
                </a:solidFill>
              </a:rPr>
              <a:t>glad tidings</a:t>
            </a:r>
            <a:r>
              <a:rPr lang="en-US" dirty="0"/>
              <a:t>, how that the promise which was made unto the </a:t>
            </a:r>
            <a:r>
              <a:rPr lang="en-US" dirty="0" smtClean="0"/>
              <a:t>fathers…</a:t>
            </a:r>
          </a:p>
          <a:p>
            <a:pPr algn="just"/>
            <a:r>
              <a:rPr lang="en-US" dirty="0"/>
              <a:t>Act 13:38  Be it known unto you therefore, men </a:t>
            </a:r>
            <a:r>
              <a:rPr lang="en-US" i="1" dirty="0"/>
              <a:t>and</a:t>
            </a:r>
            <a:r>
              <a:rPr lang="en-US" dirty="0"/>
              <a:t> brethren, </a:t>
            </a:r>
            <a:r>
              <a:rPr lang="en-US" b="1" dirty="0">
                <a:solidFill>
                  <a:srgbClr val="FF0000"/>
                </a:solidFill>
              </a:rPr>
              <a:t>that through this man is preached unto you the forgiveness of sins</a:t>
            </a:r>
            <a:r>
              <a:rPr lang="en-US" dirty="0"/>
              <a:t>: </a:t>
            </a:r>
          </a:p>
          <a:p>
            <a:pPr algn="just"/>
            <a:r>
              <a:rPr lang="en-US" dirty="0"/>
              <a:t>Act 13:39  And by him all that believe are justified from all things, from which ye could not be justified by the law of Moses. </a:t>
            </a:r>
            <a:r>
              <a:rPr lang="en-US" dirty="0" smtClean="0"/>
              <a:t>…</a:t>
            </a:r>
            <a:endParaRPr lang="en-US" dirty="0"/>
          </a:p>
          <a:p>
            <a:pPr algn="just"/>
            <a:endParaRPr lang="en-US" dirty="0"/>
          </a:p>
          <a:p>
            <a:pPr algn="just"/>
            <a:endParaRPr lang="en-US" dirty="0"/>
          </a:p>
        </p:txBody>
      </p:sp>
    </p:spTree>
    <p:extLst>
      <p:ext uri="{BB962C8B-B14F-4D97-AF65-F5344CB8AC3E}">
        <p14:creationId xmlns:p14="http://schemas.microsoft.com/office/powerpoint/2010/main" val="2936644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Cannot Get Simpler than this: “we have nothing to pay”</a:t>
            </a:r>
            <a:endParaRPr lang="en-US" dirty="0"/>
          </a:p>
        </p:txBody>
      </p:sp>
      <p:sp>
        <p:nvSpPr>
          <p:cNvPr id="3" name="Content Placeholder 2"/>
          <p:cNvSpPr>
            <a:spLocks noGrp="1"/>
          </p:cNvSpPr>
          <p:nvPr>
            <p:ph idx="1"/>
          </p:nvPr>
        </p:nvSpPr>
        <p:spPr>
          <a:xfrm>
            <a:off x="457200" y="1600200"/>
            <a:ext cx="8229600" cy="4800600"/>
          </a:xfrm>
        </p:spPr>
        <p:txBody>
          <a:bodyPr/>
          <a:lstStyle/>
          <a:p>
            <a:pPr algn="just"/>
            <a:r>
              <a:rPr lang="en-US" dirty="0" err="1"/>
              <a:t>Luk</a:t>
            </a:r>
            <a:r>
              <a:rPr lang="en-US" dirty="0"/>
              <a:t> 7:40  And Jesus answering said unto him, Simon, I have somewhat to say unto thee. And he </a:t>
            </a:r>
            <a:r>
              <a:rPr lang="en-US" dirty="0" err="1"/>
              <a:t>saith</a:t>
            </a:r>
            <a:r>
              <a:rPr lang="en-US" dirty="0"/>
              <a:t>, Master, say on. </a:t>
            </a:r>
          </a:p>
          <a:p>
            <a:pPr algn="just"/>
            <a:r>
              <a:rPr lang="en-US" dirty="0" err="1"/>
              <a:t>Luk</a:t>
            </a:r>
            <a:r>
              <a:rPr lang="en-US" dirty="0"/>
              <a:t> 7:41  There was a certain creditor which had two debtors: the one owed five hundred pence, and the other fifty. </a:t>
            </a:r>
          </a:p>
          <a:p>
            <a:pPr algn="just"/>
            <a:r>
              <a:rPr lang="en-US" dirty="0" err="1"/>
              <a:t>Luk</a:t>
            </a:r>
            <a:r>
              <a:rPr lang="en-US" dirty="0"/>
              <a:t> 7:42  And when </a:t>
            </a:r>
            <a:r>
              <a:rPr lang="en-US" b="1" dirty="0">
                <a:solidFill>
                  <a:srgbClr val="FF0000"/>
                </a:solidFill>
              </a:rPr>
              <a:t>they had nothing to pay, he frankly forgave them both</a:t>
            </a:r>
            <a:r>
              <a:rPr lang="en-US" dirty="0"/>
              <a:t>. </a:t>
            </a:r>
          </a:p>
        </p:txBody>
      </p:sp>
    </p:spTree>
    <p:extLst>
      <p:ext uri="{BB962C8B-B14F-4D97-AF65-F5344CB8AC3E}">
        <p14:creationId xmlns:p14="http://schemas.microsoft.com/office/powerpoint/2010/main" val="1342055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Really? What about this?</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pPr algn="just"/>
            <a:r>
              <a:rPr lang="en-US" b="1" dirty="0" err="1"/>
              <a:t>Luk</a:t>
            </a:r>
            <a:r>
              <a:rPr lang="en-US" b="1" dirty="0"/>
              <a:t> 18:11</a:t>
            </a:r>
            <a:r>
              <a:rPr lang="en-US" dirty="0"/>
              <a:t>  The Pharisee stood and prayed thus with himself, God, I thank thee, that I am not as other men </a:t>
            </a:r>
            <a:r>
              <a:rPr lang="en-US" i="1" dirty="0"/>
              <a:t>are,</a:t>
            </a:r>
            <a:r>
              <a:rPr lang="en-US" dirty="0"/>
              <a:t> </a:t>
            </a:r>
            <a:r>
              <a:rPr lang="en-US" dirty="0" err="1"/>
              <a:t>extortioners</a:t>
            </a:r>
            <a:r>
              <a:rPr lang="en-US" dirty="0"/>
              <a:t>, unjust, adulterers, or even as this publican. </a:t>
            </a:r>
          </a:p>
          <a:p>
            <a:pPr algn="just"/>
            <a:r>
              <a:rPr lang="en-US" dirty="0" err="1"/>
              <a:t>Luk</a:t>
            </a:r>
            <a:r>
              <a:rPr lang="en-US" dirty="0"/>
              <a:t> 18:12  I fast twice in the week, I give tithes of all that I possess. </a:t>
            </a:r>
          </a:p>
          <a:p>
            <a:pPr algn="just"/>
            <a:r>
              <a:rPr lang="en-US" b="1" dirty="0" err="1">
                <a:solidFill>
                  <a:srgbClr val="FF0000"/>
                </a:solidFill>
              </a:rPr>
              <a:t>Luk</a:t>
            </a:r>
            <a:r>
              <a:rPr lang="en-US" b="1" dirty="0">
                <a:solidFill>
                  <a:srgbClr val="FF0000"/>
                </a:solidFill>
              </a:rPr>
              <a:t> 18:13  And the publican, standing afar off, would not lift up so much as </a:t>
            </a:r>
            <a:r>
              <a:rPr lang="en-US" b="1" i="1" dirty="0">
                <a:solidFill>
                  <a:srgbClr val="FF0000"/>
                </a:solidFill>
              </a:rPr>
              <a:t>his</a:t>
            </a:r>
            <a:r>
              <a:rPr lang="en-US" b="1" dirty="0">
                <a:solidFill>
                  <a:srgbClr val="FF0000"/>
                </a:solidFill>
              </a:rPr>
              <a:t> eyes unto heaven, but smote upon his breast, saying, God be merciful to me a sinner. </a:t>
            </a:r>
          </a:p>
          <a:p>
            <a:pPr algn="just"/>
            <a:r>
              <a:rPr lang="en-US" b="1" dirty="0" err="1">
                <a:solidFill>
                  <a:srgbClr val="FF0000"/>
                </a:solidFill>
              </a:rPr>
              <a:t>Luk</a:t>
            </a:r>
            <a:r>
              <a:rPr lang="en-US" b="1" dirty="0">
                <a:solidFill>
                  <a:srgbClr val="FF0000"/>
                </a:solidFill>
              </a:rPr>
              <a:t> 18:14  I tell you, this man went down to his house justified </a:t>
            </a:r>
            <a:r>
              <a:rPr lang="en-US" b="1" i="1" dirty="0">
                <a:solidFill>
                  <a:srgbClr val="FF0000"/>
                </a:solidFill>
              </a:rPr>
              <a:t>rather</a:t>
            </a:r>
            <a:r>
              <a:rPr lang="en-US" b="1" dirty="0">
                <a:solidFill>
                  <a:srgbClr val="FF0000"/>
                </a:solidFill>
              </a:rPr>
              <a:t> than the other: for every one that </a:t>
            </a:r>
            <a:r>
              <a:rPr lang="en-US" b="1" dirty="0" err="1">
                <a:solidFill>
                  <a:srgbClr val="FF0000"/>
                </a:solidFill>
              </a:rPr>
              <a:t>exalteth</a:t>
            </a:r>
            <a:r>
              <a:rPr lang="en-US" b="1" dirty="0">
                <a:solidFill>
                  <a:srgbClr val="FF0000"/>
                </a:solidFill>
              </a:rPr>
              <a:t> himself shall be abased; and he that </a:t>
            </a:r>
            <a:r>
              <a:rPr lang="en-US" b="1" dirty="0" err="1">
                <a:solidFill>
                  <a:srgbClr val="FF0000"/>
                </a:solidFill>
              </a:rPr>
              <a:t>humbleth</a:t>
            </a:r>
            <a:r>
              <a:rPr lang="en-US" b="1" dirty="0">
                <a:solidFill>
                  <a:srgbClr val="FF0000"/>
                </a:solidFill>
              </a:rPr>
              <a:t> himself shall be exalted. </a:t>
            </a:r>
          </a:p>
          <a:p>
            <a:pPr algn="just"/>
            <a:endParaRPr lang="en-US" dirty="0"/>
          </a:p>
        </p:txBody>
      </p:sp>
    </p:spTree>
    <p:extLst>
      <p:ext uri="{BB962C8B-B14F-4D97-AF65-F5344CB8AC3E}">
        <p14:creationId xmlns:p14="http://schemas.microsoft.com/office/powerpoint/2010/main" val="1629531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Impute – Noah Webster</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lgn="just"/>
            <a:r>
              <a:rPr lang="en-US" dirty="0" smtClean="0"/>
              <a:t>To reckon</a:t>
            </a:r>
            <a:r>
              <a:rPr lang="en-US" dirty="0"/>
              <a:t>; properly, to set, to put, to throw to or on.]</a:t>
            </a:r>
          </a:p>
          <a:p>
            <a:pPr algn="just"/>
            <a:r>
              <a:rPr lang="en-US" dirty="0"/>
              <a:t>1. To charge; to attribute; to set to the account of; generally ill, sometimes good. We impute crimes, sins, trespasses, faults, blame, etc., to the guilty persons. </a:t>
            </a:r>
            <a:endParaRPr lang="en-US" dirty="0" smtClean="0"/>
          </a:p>
          <a:p>
            <a:pPr algn="just"/>
            <a:r>
              <a:rPr lang="en-US" dirty="0" smtClean="0"/>
              <a:t>And </a:t>
            </a:r>
            <a:r>
              <a:rPr lang="en-US" dirty="0"/>
              <a:t>therefore it was imputed to him for righteousness. Romans 4:22.</a:t>
            </a:r>
          </a:p>
          <a:p>
            <a:pPr algn="just"/>
            <a:r>
              <a:rPr lang="en-US" dirty="0" smtClean="0"/>
              <a:t>To </a:t>
            </a:r>
            <a:r>
              <a:rPr lang="en-US" dirty="0"/>
              <a:t>attribute; to ascribe.</a:t>
            </a:r>
          </a:p>
          <a:p>
            <a:pPr algn="just"/>
            <a:r>
              <a:rPr lang="en-US" dirty="0" smtClean="0"/>
              <a:t>To </a:t>
            </a:r>
            <a:r>
              <a:rPr lang="en-US" dirty="0"/>
              <a:t>reckon to one what does not belong to him.</a:t>
            </a:r>
          </a:p>
          <a:p>
            <a:pPr algn="just"/>
            <a:r>
              <a:rPr lang="en-US" dirty="0"/>
              <a:t>It has been held that Adam's sin is imputed to all his posterity.</a:t>
            </a:r>
          </a:p>
          <a:p>
            <a:pPr algn="just"/>
            <a:endParaRPr lang="en-US" dirty="0"/>
          </a:p>
        </p:txBody>
      </p:sp>
    </p:spTree>
    <p:extLst>
      <p:ext uri="{BB962C8B-B14F-4D97-AF65-F5344CB8AC3E}">
        <p14:creationId xmlns:p14="http://schemas.microsoft.com/office/powerpoint/2010/main" val="15018544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Terminology</a:t>
            </a:r>
            <a:endParaRPr lang="en-US" dirty="0"/>
          </a:p>
        </p:txBody>
      </p:sp>
      <p:sp>
        <p:nvSpPr>
          <p:cNvPr id="3" name="Content Placeholder 2"/>
          <p:cNvSpPr>
            <a:spLocks noGrp="1"/>
          </p:cNvSpPr>
          <p:nvPr>
            <p:ph idx="1"/>
          </p:nvPr>
        </p:nvSpPr>
        <p:spPr/>
        <p:txBody>
          <a:bodyPr>
            <a:normAutofit/>
          </a:bodyPr>
          <a:lstStyle/>
          <a:p>
            <a:pPr algn="just"/>
            <a:r>
              <a:rPr lang="en-US" dirty="0"/>
              <a:t>“It follows, then, that as the issue of one misdeed was condemnation </a:t>
            </a:r>
            <a:r>
              <a:rPr lang="en-US" dirty="0" smtClean="0"/>
              <a:t>for </a:t>
            </a:r>
            <a:r>
              <a:rPr lang="en-US" dirty="0"/>
              <a:t>all men, so the issue of one just act is acquittal and life for all men” </a:t>
            </a:r>
            <a:r>
              <a:rPr lang="en-US" dirty="0" smtClean="0"/>
              <a:t>{</a:t>
            </a:r>
            <a:r>
              <a:rPr lang="en-US" dirty="0"/>
              <a:t>Romans 5: 18} NEB</a:t>
            </a:r>
            <a:r>
              <a:rPr lang="en-US" dirty="0" smtClean="0"/>
              <a:t>.</a:t>
            </a:r>
          </a:p>
          <a:p>
            <a:pPr algn="just"/>
            <a:r>
              <a:rPr lang="en-US" dirty="0" smtClean="0"/>
              <a:t>“Judgment </a:t>
            </a:r>
            <a:r>
              <a:rPr lang="en-US" dirty="0"/>
              <a:t>came upon all men to </a:t>
            </a:r>
            <a:r>
              <a:rPr lang="en-US" dirty="0" smtClean="0"/>
              <a:t>condemnation”; </a:t>
            </a:r>
            <a:r>
              <a:rPr lang="en-US" dirty="0"/>
              <a:t>which word is used in a legal sense, and intends condemnation to eternal </a:t>
            </a:r>
            <a:r>
              <a:rPr lang="en-US" dirty="0" smtClean="0"/>
              <a:t>death…</a:t>
            </a:r>
            <a:endParaRPr lang="en-US" dirty="0"/>
          </a:p>
        </p:txBody>
      </p:sp>
    </p:spTree>
    <p:extLst>
      <p:ext uri="{BB962C8B-B14F-4D97-AF65-F5344CB8AC3E}">
        <p14:creationId xmlns:p14="http://schemas.microsoft.com/office/powerpoint/2010/main" val="2003338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Jargon</a:t>
            </a:r>
            <a:endParaRPr lang="en-US" dirty="0"/>
          </a:p>
        </p:txBody>
      </p:sp>
      <p:sp>
        <p:nvSpPr>
          <p:cNvPr id="3" name="Content Placeholder 2"/>
          <p:cNvSpPr>
            <a:spLocks noGrp="1"/>
          </p:cNvSpPr>
          <p:nvPr>
            <p:ph idx="1"/>
          </p:nvPr>
        </p:nvSpPr>
        <p:spPr/>
        <p:txBody>
          <a:bodyPr/>
          <a:lstStyle/>
          <a:p>
            <a:pPr algn="just"/>
            <a:r>
              <a:rPr lang="en-US" dirty="0" smtClean="0"/>
              <a:t>This is legal pardon which changed our status from illegal to legal and gave us justification of life which means allowing us probationary existence and therefore opportunity to choose to be individually justified by faith!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Ahead a bit…</a:t>
            </a:r>
            <a:endParaRPr lang="en-US" dirty="0"/>
          </a:p>
        </p:txBody>
      </p:sp>
      <p:sp>
        <p:nvSpPr>
          <p:cNvPr id="3" name="Content Placeholder 2"/>
          <p:cNvSpPr>
            <a:spLocks noGrp="1"/>
          </p:cNvSpPr>
          <p:nvPr>
            <p:ph idx="1"/>
          </p:nvPr>
        </p:nvSpPr>
        <p:spPr>
          <a:xfrm>
            <a:off x="457200" y="1295400"/>
            <a:ext cx="8229600" cy="5334000"/>
          </a:xfrm>
        </p:spPr>
        <p:txBody>
          <a:bodyPr/>
          <a:lstStyle/>
          <a:p>
            <a:pPr algn="just"/>
            <a:r>
              <a:rPr lang="en-US" sz="4000" dirty="0" smtClean="0"/>
              <a:t>John Calvin – a thought leader of the 16</a:t>
            </a:r>
            <a:r>
              <a:rPr lang="en-US" sz="4000" baseline="30000" dirty="0" smtClean="0"/>
              <a:t>th</a:t>
            </a:r>
            <a:r>
              <a:rPr lang="en-US" sz="4000" dirty="0" smtClean="0"/>
              <a:t> Century Reformation said:</a:t>
            </a:r>
          </a:p>
          <a:p>
            <a:pPr algn="just"/>
            <a:r>
              <a:rPr lang="en-US" sz="4000" dirty="0" smtClean="0"/>
              <a:t>“So long as we are without Christ and separated from him, </a:t>
            </a:r>
            <a:r>
              <a:rPr lang="en-US" sz="4000" b="1" dirty="0" smtClean="0">
                <a:solidFill>
                  <a:srgbClr val="FF0000"/>
                </a:solidFill>
              </a:rPr>
              <a:t>nothing </a:t>
            </a:r>
            <a:r>
              <a:rPr lang="en-US" sz="4000" dirty="0" smtClean="0"/>
              <a:t>which he suffered and did for the salvation of the human race is of the least benefit to us.” </a:t>
            </a:r>
            <a:r>
              <a:rPr lang="en-US" sz="1800" dirty="0" smtClean="0"/>
              <a:t>The Institutes of the Christian Religion, bk. 3, ch.1, par. 1</a:t>
            </a:r>
          </a:p>
        </p:txBody>
      </p:sp>
    </p:spTree>
    <p:extLst>
      <p:ext uri="{BB962C8B-B14F-4D97-AF65-F5344CB8AC3E}">
        <p14:creationId xmlns:p14="http://schemas.microsoft.com/office/powerpoint/2010/main" val="241343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News (Gospel)</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3600" dirty="0" smtClean="0"/>
              <a:t>Though born prone to sin – we are all born under grace. Legally pardoned.</a:t>
            </a:r>
          </a:p>
          <a:p>
            <a:pPr algn="just"/>
            <a:r>
              <a:rPr lang="en-US" sz="3600" dirty="0" smtClean="0"/>
              <a:t>This good news produces faith in those who looks to Christ, and by accepting what was already done – that is counted to him as justification.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say with Paul:</a:t>
            </a:r>
            <a:endParaRPr lang="en-US" dirty="0"/>
          </a:p>
        </p:txBody>
      </p:sp>
      <p:sp>
        <p:nvSpPr>
          <p:cNvPr id="3" name="Content Placeholder 2"/>
          <p:cNvSpPr>
            <a:spLocks noGrp="1"/>
          </p:cNvSpPr>
          <p:nvPr>
            <p:ph idx="1"/>
          </p:nvPr>
        </p:nvSpPr>
        <p:spPr/>
        <p:txBody>
          <a:bodyPr/>
          <a:lstStyle/>
          <a:p>
            <a:pPr algn="just"/>
            <a:r>
              <a:rPr lang="en-US" dirty="0"/>
              <a:t>Rom 8:33  Who shall lay any thing to the charge of God's elect? </a:t>
            </a:r>
            <a:r>
              <a:rPr lang="en-US" i="1" dirty="0"/>
              <a:t>It is</a:t>
            </a:r>
            <a:r>
              <a:rPr lang="en-US" dirty="0"/>
              <a:t> God that </a:t>
            </a:r>
            <a:r>
              <a:rPr lang="en-US" dirty="0" err="1"/>
              <a:t>justifieth</a:t>
            </a:r>
            <a:r>
              <a:rPr lang="en-US" dirty="0"/>
              <a:t>. </a:t>
            </a:r>
          </a:p>
          <a:p>
            <a:pPr algn="just"/>
            <a:r>
              <a:rPr lang="en-US" dirty="0"/>
              <a:t>Rom 8:34  Who </a:t>
            </a:r>
            <a:r>
              <a:rPr lang="en-US" i="1" dirty="0"/>
              <a:t>is</a:t>
            </a:r>
            <a:r>
              <a:rPr lang="en-US" dirty="0"/>
              <a:t> he that </a:t>
            </a:r>
            <a:r>
              <a:rPr lang="en-US" dirty="0" err="1"/>
              <a:t>condemneth</a:t>
            </a:r>
            <a:r>
              <a:rPr lang="en-US" dirty="0"/>
              <a:t>? </a:t>
            </a:r>
            <a:r>
              <a:rPr lang="en-US" i="1" dirty="0"/>
              <a:t>It is</a:t>
            </a:r>
            <a:r>
              <a:rPr lang="en-US" dirty="0"/>
              <a:t> Christ that died, yea rather, that is risen again, who is even at the right hand of God, who also </a:t>
            </a:r>
            <a:r>
              <a:rPr lang="en-US" dirty="0" err="1"/>
              <a:t>maketh</a:t>
            </a:r>
            <a:r>
              <a:rPr lang="en-US" dirty="0"/>
              <a:t> intercession for us. </a:t>
            </a:r>
          </a:p>
          <a:p>
            <a:pPr algn="just"/>
            <a:endParaRPr lang="en-US" dirty="0"/>
          </a:p>
        </p:txBody>
      </p:sp>
    </p:spTree>
    <p:extLst>
      <p:ext uri="{BB962C8B-B14F-4D97-AF65-F5344CB8AC3E}">
        <p14:creationId xmlns:p14="http://schemas.microsoft.com/office/powerpoint/2010/main" val="145040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Remember the first phase of forgiveness, which is universal legal pardon, does not justify the individual by faith.</a:t>
            </a:r>
          </a:p>
          <a:p>
            <a:pPr algn="just"/>
            <a:r>
              <a:rPr lang="en-US" dirty="0" smtClean="0"/>
              <a:t>But without this first phase of forgiveness, no individual would have had probationary existence and therefore no individual could have been justified.</a:t>
            </a:r>
            <a:endParaRPr lang="en-US" dirty="0"/>
          </a:p>
        </p:txBody>
      </p:sp>
    </p:spTree>
    <p:extLst>
      <p:ext uri="{BB962C8B-B14F-4D97-AF65-F5344CB8AC3E}">
        <p14:creationId xmlns:p14="http://schemas.microsoft.com/office/powerpoint/2010/main" val="289317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Theme</a:t>
            </a:r>
            <a:endParaRPr lang="en-US" dirty="0"/>
          </a:p>
        </p:txBody>
      </p:sp>
      <p:sp>
        <p:nvSpPr>
          <p:cNvPr id="3" name="Content Placeholder 2"/>
          <p:cNvSpPr>
            <a:spLocks noGrp="1"/>
          </p:cNvSpPr>
          <p:nvPr>
            <p:ph idx="1"/>
          </p:nvPr>
        </p:nvSpPr>
        <p:spPr/>
        <p:txBody>
          <a:bodyPr>
            <a:normAutofit lnSpcReduction="10000"/>
          </a:bodyPr>
          <a:lstStyle/>
          <a:p>
            <a:pPr algn="just"/>
            <a:r>
              <a:rPr lang="en-US" dirty="0"/>
              <a:t>While we must often impress the mind with the fact that the Christian life is a life of warfare, that we must watch and pray and toil, that there is peril to the soul in relaxing the spiritual vigilance for one moment, </a:t>
            </a:r>
            <a:r>
              <a:rPr lang="en-US" b="1" dirty="0">
                <a:solidFill>
                  <a:srgbClr val="FF0000"/>
                </a:solidFill>
              </a:rPr>
              <a:t>the completeness of the salvation proffered us from Jesus who loves us and gave Himself that we should not perish but have everlasting life, is to be the theme.</a:t>
            </a:r>
            <a:r>
              <a:rPr lang="en-US" dirty="0"/>
              <a:t>  {1SM 182.2}</a:t>
            </a:r>
          </a:p>
        </p:txBody>
      </p:sp>
    </p:spTree>
    <p:extLst>
      <p:ext uri="{BB962C8B-B14F-4D97-AF65-F5344CB8AC3E}">
        <p14:creationId xmlns:p14="http://schemas.microsoft.com/office/powerpoint/2010/main" val="8102536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letter the sinner know:</a:t>
            </a:r>
            <a:endParaRPr lang="en-US" dirty="0"/>
          </a:p>
        </p:txBody>
      </p:sp>
      <p:sp>
        <p:nvSpPr>
          <p:cNvPr id="3" name="Content Placeholder 2"/>
          <p:cNvSpPr>
            <a:spLocks noGrp="1"/>
          </p:cNvSpPr>
          <p:nvPr>
            <p:ph idx="1"/>
          </p:nvPr>
        </p:nvSpPr>
        <p:spPr/>
        <p:txBody>
          <a:bodyPr/>
          <a:lstStyle/>
          <a:p>
            <a:pPr algn="just"/>
            <a:r>
              <a:rPr lang="en-US" dirty="0" smtClean="0"/>
              <a:t>That Christ alone can initiate toward his salvation</a:t>
            </a:r>
          </a:p>
          <a:p>
            <a:pPr algn="just"/>
            <a:r>
              <a:rPr lang="en-US" dirty="0" smtClean="0"/>
              <a:t>And that man alone can initiate to his own condemnation</a:t>
            </a:r>
            <a:endParaRPr lang="en-US" dirty="0"/>
          </a:p>
        </p:txBody>
      </p:sp>
    </p:spTree>
    <p:extLst>
      <p:ext uri="{BB962C8B-B14F-4D97-AF65-F5344CB8AC3E}">
        <p14:creationId xmlns:p14="http://schemas.microsoft.com/office/powerpoint/2010/main" val="280878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Demands met in Christ</a:t>
            </a:r>
            <a:endParaRPr lang="en-US" dirty="0"/>
          </a:p>
        </p:txBody>
      </p:sp>
      <p:sp>
        <p:nvSpPr>
          <p:cNvPr id="3" name="Content Placeholder 2"/>
          <p:cNvSpPr>
            <a:spLocks noGrp="1"/>
          </p:cNvSpPr>
          <p:nvPr>
            <p:ph idx="1"/>
          </p:nvPr>
        </p:nvSpPr>
        <p:spPr/>
        <p:txBody>
          <a:bodyPr/>
          <a:lstStyle/>
          <a:p>
            <a:pPr algn="just"/>
            <a:r>
              <a:rPr lang="en-US" dirty="0" smtClean="0"/>
              <a:t>Broken law demands death. This Christ paid for all</a:t>
            </a:r>
          </a:p>
          <a:p>
            <a:pPr algn="just"/>
            <a:r>
              <a:rPr lang="en-US" dirty="0" smtClean="0"/>
              <a:t>Unbroken law demands obedience. This Christ accomplished for all by His life of obedience.</a:t>
            </a:r>
          </a:p>
          <a:p>
            <a:pPr algn="just"/>
            <a:r>
              <a:rPr lang="en-US" dirty="0" smtClean="0"/>
              <a:t>Praise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 from Fear and Condemnation</a:t>
            </a:r>
            <a:endParaRPr lang="en-US" dirty="0"/>
          </a:p>
        </p:txBody>
      </p:sp>
      <p:sp>
        <p:nvSpPr>
          <p:cNvPr id="3" name="Content Placeholder 2"/>
          <p:cNvSpPr>
            <a:spLocks noGrp="1"/>
          </p:cNvSpPr>
          <p:nvPr>
            <p:ph idx="1"/>
          </p:nvPr>
        </p:nvSpPr>
        <p:spPr/>
        <p:txBody>
          <a:bodyPr/>
          <a:lstStyle/>
          <a:p>
            <a:pPr algn="just"/>
            <a:r>
              <a:rPr lang="en-US" dirty="0"/>
              <a:t>Heb 2:15  And deliver them who through fear of death were all their lifetime subject to bondage. </a:t>
            </a:r>
            <a:endParaRPr lang="en-US" dirty="0" smtClean="0"/>
          </a:p>
          <a:p>
            <a:pPr algn="just"/>
            <a:r>
              <a:rPr lang="en-US" b="1" dirty="0"/>
              <a:t>Rom 8:1  </a:t>
            </a:r>
            <a:r>
              <a:rPr lang="en-US" b="1" i="1" dirty="0"/>
              <a:t>There is therefore now no condemnation to them which are </a:t>
            </a:r>
            <a:r>
              <a:rPr lang="en-US" b="1" i="1" dirty="0">
                <a:solidFill>
                  <a:srgbClr val="FF0000"/>
                </a:solidFill>
              </a:rPr>
              <a:t>in Christ </a:t>
            </a:r>
            <a:r>
              <a:rPr lang="en-US" b="1" i="1" dirty="0" smtClean="0">
                <a:solidFill>
                  <a:srgbClr val="FF0000"/>
                </a:solidFill>
              </a:rPr>
              <a:t>Jesus</a:t>
            </a:r>
            <a:r>
              <a:rPr lang="en-US" b="1" i="1" dirty="0" smtClean="0"/>
              <a:t>…</a:t>
            </a:r>
            <a:endParaRPr lang="en-US" b="1" i="1" dirty="0"/>
          </a:p>
          <a:p>
            <a:pPr algn="just"/>
            <a:endParaRPr lang="en-US" dirty="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 – parable of talents</a:t>
            </a:r>
            <a:endParaRPr lang="en-US" dirty="0"/>
          </a:p>
        </p:txBody>
      </p:sp>
      <p:sp>
        <p:nvSpPr>
          <p:cNvPr id="3" name="Content Placeholder 2"/>
          <p:cNvSpPr>
            <a:spLocks noGrp="1"/>
          </p:cNvSpPr>
          <p:nvPr>
            <p:ph idx="1"/>
          </p:nvPr>
        </p:nvSpPr>
        <p:spPr/>
        <p:txBody>
          <a:bodyPr>
            <a:normAutofit/>
          </a:bodyPr>
          <a:lstStyle/>
          <a:p>
            <a:pPr algn="just"/>
            <a:r>
              <a:rPr lang="en-US" dirty="0" smtClean="0"/>
              <a:t>Not Good Advice, but what God has done in Jesus Christ.</a:t>
            </a:r>
          </a:p>
          <a:p>
            <a:pPr algn="just"/>
            <a:r>
              <a:rPr lang="en-US" dirty="0" smtClean="0"/>
              <a:t>In </a:t>
            </a:r>
            <a:r>
              <a:rPr lang="en-US" dirty="0"/>
              <a:t>comparison to the number that reject the truth, those that receive it will be very small, but </a:t>
            </a:r>
            <a:r>
              <a:rPr lang="en-US" b="1" dirty="0">
                <a:solidFill>
                  <a:srgbClr val="FF0000"/>
                </a:solidFill>
              </a:rPr>
              <a:t>one soul is of more value than worlds beside</a:t>
            </a:r>
            <a:r>
              <a:rPr lang="en-US" dirty="0"/>
              <a:t>. </a:t>
            </a:r>
            <a:r>
              <a:rPr lang="en-US" dirty="0" smtClean="0"/>
              <a:t>--</a:t>
            </a:r>
            <a:r>
              <a:rPr lang="en-US" dirty="0"/>
              <a:t>Letter 1, 1875.  {</a:t>
            </a:r>
            <a:r>
              <a:rPr lang="en-US" dirty="0" err="1"/>
              <a:t>Ev</a:t>
            </a:r>
            <a:r>
              <a:rPr lang="en-US" dirty="0"/>
              <a:t> 329.3}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 need to share:</a:t>
            </a:r>
            <a:endParaRPr lang="en-US" dirty="0"/>
          </a:p>
        </p:txBody>
      </p:sp>
      <p:sp>
        <p:nvSpPr>
          <p:cNvPr id="3" name="Content Placeholder 2"/>
          <p:cNvSpPr>
            <a:spLocks noGrp="1"/>
          </p:cNvSpPr>
          <p:nvPr>
            <p:ph idx="1"/>
          </p:nvPr>
        </p:nvSpPr>
        <p:spPr/>
        <p:txBody>
          <a:bodyPr/>
          <a:lstStyle/>
          <a:p>
            <a:pPr algn="just"/>
            <a:r>
              <a:rPr lang="en-US" dirty="0" smtClean="0"/>
              <a:t>But the claims of God are not recognized by all. It is those who profess to have accepted Christ's service who in the parable are represented as His own servants.  {COL 326.2}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Men Redeemed (new legal status)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dirty="0" smtClean="0"/>
              <a:t> </a:t>
            </a:r>
            <a:r>
              <a:rPr lang="en-US" b="1" i="1" dirty="0" smtClean="0">
                <a:solidFill>
                  <a:srgbClr val="FF0000"/>
                </a:solidFill>
              </a:rPr>
              <a:t>All men have been bought with this infinite price.</a:t>
            </a:r>
            <a:r>
              <a:rPr lang="en-US" dirty="0" smtClean="0"/>
              <a:t> By pouring the whole treasury of heaven into this world, by giving us in Christ all heaven, God has purchased the will, the affections, the mind, the soul, of every human being. Whether believers or unbelievers, all men are the Lord's property. All are called to do service for Him, and for the manner in which they have met this claim, all will be required to render an account at the great judgment day.  {COL 326.1}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Pretext to Study  - Striking Contrast</a:t>
            </a:r>
            <a:endParaRPr lang="en-US" dirty="0"/>
          </a:p>
        </p:txBody>
      </p:sp>
      <p:sp>
        <p:nvSpPr>
          <p:cNvPr id="3" name="Content Placeholder 2"/>
          <p:cNvSpPr>
            <a:spLocks noGrp="1"/>
          </p:cNvSpPr>
          <p:nvPr>
            <p:ph idx="1"/>
          </p:nvPr>
        </p:nvSpPr>
        <p:spPr/>
        <p:txBody>
          <a:bodyPr/>
          <a:lstStyle/>
          <a:p>
            <a:pPr algn="just"/>
            <a:r>
              <a:rPr lang="en-US" dirty="0"/>
              <a:t>Rom 5:18  Therefore as by the offence of </a:t>
            </a:r>
            <a:r>
              <a:rPr lang="en-US" b="1" dirty="0">
                <a:solidFill>
                  <a:srgbClr val="FF0000"/>
                </a:solidFill>
              </a:rPr>
              <a:t>one</a:t>
            </a:r>
            <a:r>
              <a:rPr lang="en-US" dirty="0"/>
              <a:t> </a:t>
            </a:r>
            <a:r>
              <a:rPr lang="en-US" i="1" dirty="0"/>
              <a:t>judgment came upon all men to condemnation; even so by the righteousness of </a:t>
            </a:r>
            <a:r>
              <a:rPr lang="en-US" b="1" i="1" dirty="0">
                <a:solidFill>
                  <a:srgbClr val="FF0000"/>
                </a:solidFill>
              </a:rPr>
              <a:t>one</a:t>
            </a:r>
            <a:r>
              <a:rPr lang="en-US" i="1" dirty="0"/>
              <a:t> the free gift came upon all men unto </a:t>
            </a:r>
            <a:r>
              <a:rPr lang="en-US" i="1" dirty="0">
                <a:solidFill>
                  <a:srgbClr val="FF0000"/>
                </a:solidFill>
              </a:rPr>
              <a:t>justification of life. </a:t>
            </a:r>
          </a:p>
          <a:p>
            <a:pPr algn="just"/>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restored to favor</a:t>
            </a:r>
            <a:endParaRPr lang="en-US" dirty="0"/>
          </a:p>
        </p:txBody>
      </p:sp>
      <p:sp>
        <p:nvSpPr>
          <p:cNvPr id="3" name="Content Placeholder 2"/>
          <p:cNvSpPr>
            <a:spLocks noGrp="1"/>
          </p:cNvSpPr>
          <p:nvPr>
            <p:ph idx="1"/>
          </p:nvPr>
        </p:nvSpPr>
        <p:spPr/>
        <p:txBody>
          <a:bodyPr/>
          <a:lstStyle/>
          <a:p>
            <a:pPr algn="just"/>
            <a:r>
              <a:rPr lang="en-US" dirty="0" smtClean="0"/>
              <a:t>He took in His grasp the world over which Satan claimed to preside as his lawful territory, and by His wonderful work in giving His life, </a:t>
            </a:r>
            <a:r>
              <a:rPr lang="en-US" b="1" i="1" dirty="0" smtClean="0">
                <a:solidFill>
                  <a:srgbClr val="FF0000"/>
                </a:solidFill>
              </a:rPr>
              <a:t>He restored the whole race of men to favor with God</a:t>
            </a:r>
            <a:r>
              <a:rPr lang="en-US" dirty="0" smtClean="0"/>
              <a:t>. . . . {1 S.M Page 343}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Martin Luther</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pPr algn="just"/>
            <a:r>
              <a:rPr lang="en-US" dirty="0" smtClean="0"/>
              <a:t>A Christian is not somebody who has no sin, but somebody against whom God no longer chalks sin, because of his faith in Christ. This doctrine brings comfort to consciences in serious trouble. When a person is a Christian he is above law and sin. When the Law accuses him, and sin wants to drive the wits out of him, a Christian looks to Christ. </a:t>
            </a:r>
            <a:r>
              <a:rPr lang="en-US" b="1" dirty="0" smtClean="0">
                <a:solidFill>
                  <a:srgbClr val="FF0000"/>
                </a:solidFill>
              </a:rPr>
              <a:t>A Christian is free. He has no master except Christ. A Christian is greater than the whole world.</a:t>
            </a:r>
          </a:p>
          <a:p>
            <a:pPr algn="just"/>
            <a:endParaRPr lang="en-US" dirty="0"/>
          </a:p>
        </p:txBody>
      </p:sp>
    </p:spTree>
    <p:extLst>
      <p:ext uri="{BB962C8B-B14F-4D97-AF65-F5344CB8AC3E}">
        <p14:creationId xmlns:p14="http://schemas.microsoft.com/office/powerpoint/2010/main" val="368589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EGW</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r>
              <a:rPr lang="en-US" dirty="0"/>
              <a:t>Conversion Does Not Create New Faculties.--The Spirit of God does not create new faculties in the converted man but works a decided change in the employment of those faculties. When mind and heart and soul are changed, man is not given a new conscience, but his will is submitted to a conscience renewed, a conscience whose dormant sensibilities are aroused by the working of the Holy Spirit.--Lt 44, 1899. (HC 104.)  {2MCP 692.3} </a:t>
            </a:r>
            <a:endParaRPr lang="en-US" dirty="0"/>
          </a:p>
        </p:txBody>
      </p:sp>
    </p:spTree>
    <p:extLst>
      <p:ext uri="{BB962C8B-B14F-4D97-AF65-F5344CB8AC3E}">
        <p14:creationId xmlns:p14="http://schemas.microsoft.com/office/powerpoint/2010/main" val="342264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what you have in Christ</a:t>
            </a:r>
            <a:endParaRPr lang="en-US" dirty="0"/>
          </a:p>
        </p:txBody>
      </p:sp>
      <p:sp>
        <p:nvSpPr>
          <p:cNvPr id="3" name="Content Placeholder 2"/>
          <p:cNvSpPr>
            <a:spLocks noGrp="1"/>
          </p:cNvSpPr>
          <p:nvPr>
            <p:ph idx="1"/>
          </p:nvPr>
        </p:nvSpPr>
        <p:spPr>
          <a:xfrm>
            <a:off x="304800" y="1143000"/>
            <a:ext cx="8534400" cy="5410200"/>
          </a:xfrm>
        </p:spPr>
        <p:txBody>
          <a:bodyPr>
            <a:normAutofit fontScale="85000" lnSpcReduction="20000"/>
          </a:bodyPr>
          <a:lstStyle/>
          <a:p>
            <a:pPr algn="just"/>
            <a:r>
              <a:rPr lang="en-US" dirty="0"/>
              <a:t>We need not keep our own record of trials and difficulties, </a:t>
            </a:r>
            <a:r>
              <a:rPr lang="en-US" dirty="0" err="1"/>
              <a:t>griefs</a:t>
            </a:r>
            <a:r>
              <a:rPr lang="en-US" dirty="0"/>
              <a:t>, and sorrows. All these things are written in the books, and heaven will take care of them. While we are counting up the disagreeable things, many things that are pleasant to reflect upon are passing from memory, such as the merciful kindness of God surrounding us every moment and the love over which angels marvel, that God gave His Son to die for us. If as workers for Christ you feel that you have had greater cares and trials than have fallen to the lot of others, remember that for you there is a peace unknown to those who shun these burdens. There is comfort and joy in the service of Christ. Let the world see that life with Him is no failure. {HDL 29.1} </a:t>
            </a:r>
          </a:p>
        </p:txBody>
      </p:sp>
    </p:spTree>
    <p:extLst>
      <p:ext uri="{BB962C8B-B14F-4D97-AF65-F5344CB8AC3E}">
        <p14:creationId xmlns:p14="http://schemas.microsoft.com/office/powerpoint/2010/main" val="11211854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what you have in Christ</a:t>
            </a:r>
            <a:endParaRPr lang="en-US" dirty="0"/>
          </a:p>
        </p:txBody>
      </p:sp>
      <p:sp>
        <p:nvSpPr>
          <p:cNvPr id="3" name="Content Placeholder 2"/>
          <p:cNvSpPr>
            <a:spLocks noGrp="1"/>
          </p:cNvSpPr>
          <p:nvPr>
            <p:ph idx="1"/>
          </p:nvPr>
        </p:nvSpPr>
        <p:spPr>
          <a:xfrm>
            <a:off x="457200" y="1371600"/>
            <a:ext cx="8382000" cy="5486400"/>
          </a:xfrm>
        </p:spPr>
        <p:txBody>
          <a:bodyPr>
            <a:normAutofit fontScale="92500" lnSpcReduction="20000"/>
          </a:bodyPr>
          <a:lstStyle/>
          <a:p>
            <a:pPr algn="just"/>
            <a:r>
              <a:rPr lang="en-US" dirty="0"/>
              <a:t>If you do not feel lighthearted and joyous, do not talk of your feelings. Cast no shadow upon the lives of others. A cold, sunless religion never draws souls to Christ. It drives them away from Him into the nets that Satan has spread for the feet of the straying. Instead of thinking of your discouragements, think of the power you can claim in Christ's name. Let your imagination take hold upon things unseen. Let your thoughts be directed to the evidences of the great love of God for you. Faith can endure trial, resist temptation, bear up under disappointment. Jesus lives as our advocate. All is ours that His mediation secures. {HDL 29.2} </a:t>
            </a:r>
          </a:p>
        </p:txBody>
      </p:sp>
    </p:spTree>
    <p:extLst>
      <p:ext uri="{BB962C8B-B14F-4D97-AF65-F5344CB8AC3E}">
        <p14:creationId xmlns:p14="http://schemas.microsoft.com/office/powerpoint/2010/main" val="24462195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what you have in Christ</a:t>
            </a:r>
            <a:endParaRPr lang="en-US" dirty="0"/>
          </a:p>
        </p:txBody>
      </p:sp>
      <p:sp>
        <p:nvSpPr>
          <p:cNvPr id="3" name="Content Placeholder 2"/>
          <p:cNvSpPr>
            <a:spLocks noGrp="1"/>
          </p:cNvSpPr>
          <p:nvPr>
            <p:ph idx="1"/>
          </p:nvPr>
        </p:nvSpPr>
        <p:spPr/>
        <p:txBody>
          <a:bodyPr>
            <a:normAutofit lnSpcReduction="10000"/>
          </a:bodyPr>
          <a:lstStyle/>
          <a:p>
            <a:pPr algn="just"/>
            <a:r>
              <a:rPr lang="en-US" dirty="0"/>
              <a:t>When, notwithstanding disagreeable circumstances, we rest confidingly in His love, and shut ourselves in with Him, the sense of His presence will inspire a deep, tranquil joy. Of Himself Christ said: "I do nothing of Myself; but as My Father hath taught Me, I speak these things. And He that sent Me is with Me: the Father hath not left Me alone; for I do always those things that please Him." John 8:28, 29. {HDL 30.2} </a:t>
            </a:r>
          </a:p>
        </p:txBody>
      </p:sp>
    </p:spTree>
    <p:extLst>
      <p:ext uri="{BB962C8B-B14F-4D97-AF65-F5344CB8AC3E}">
        <p14:creationId xmlns:p14="http://schemas.microsoft.com/office/powerpoint/2010/main" val="14148952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what you have in Christ</a:t>
            </a:r>
            <a:endParaRPr lang="en-US" dirty="0"/>
          </a:p>
        </p:txBody>
      </p:sp>
      <p:sp>
        <p:nvSpPr>
          <p:cNvPr id="3" name="Content Placeholder 2"/>
          <p:cNvSpPr>
            <a:spLocks noGrp="1"/>
          </p:cNvSpPr>
          <p:nvPr>
            <p:ph idx="1"/>
          </p:nvPr>
        </p:nvSpPr>
        <p:spPr>
          <a:xfrm>
            <a:off x="304800" y="1600200"/>
            <a:ext cx="8610600" cy="5105400"/>
          </a:xfrm>
        </p:spPr>
        <p:txBody>
          <a:bodyPr>
            <a:normAutofit fontScale="85000" lnSpcReduction="10000"/>
          </a:bodyPr>
          <a:lstStyle/>
          <a:p>
            <a:pPr algn="just"/>
            <a:r>
              <a:rPr lang="en-US" dirty="0"/>
              <a:t>The Father's presence encircled Christ, and nothing befell Him but that which infinite love permitted for the blessing of the world. Here was His source of comfort, and it is for us. He who is imbued with the Spirit of Christ abides in Christ. Whatever comes to him comes from the Saviour, who surrounds him with His presence. Nothing can touch him except by the </a:t>
            </a:r>
            <a:r>
              <a:rPr lang="en-US" dirty="0" smtClean="0"/>
              <a:t>Lord's permission</a:t>
            </a:r>
            <a:r>
              <a:rPr lang="en-US" dirty="0"/>
              <a:t>. All our sufferings and sorrows, all our temptations and trials, all our sadness and </a:t>
            </a:r>
            <a:r>
              <a:rPr lang="en-US" dirty="0" err="1"/>
              <a:t>griefs</a:t>
            </a:r>
            <a:r>
              <a:rPr lang="en-US" dirty="0"/>
              <a:t>, all our persecutions and privations, in short, all things work together for our good. All experiences and circumstances are God's workmen whereby good is brought to us. {HDL 30.3} </a:t>
            </a:r>
          </a:p>
          <a:p>
            <a:pPr algn="just"/>
            <a:endParaRPr lang="en-US" dirty="0"/>
          </a:p>
        </p:txBody>
      </p:sp>
    </p:spTree>
    <p:extLst>
      <p:ext uri="{BB962C8B-B14F-4D97-AF65-F5344CB8AC3E}">
        <p14:creationId xmlns:p14="http://schemas.microsoft.com/office/powerpoint/2010/main" val="31222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these “</a:t>
            </a:r>
            <a:r>
              <a:rPr lang="en-US" b="1" dirty="0" smtClean="0">
                <a:solidFill>
                  <a:srgbClr val="FF0000"/>
                </a:solidFill>
              </a:rPr>
              <a:t>Ones</a:t>
            </a:r>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en-US" dirty="0"/>
              <a:t>1Co 15:45  And so it is written, The </a:t>
            </a:r>
            <a:r>
              <a:rPr lang="en-US" b="1" dirty="0">
                <a:solidFill>
                  <a:srgbClr val="FF0000"/>
                </a:solidFill>
              </a:rPr>
              <a:t>first man Adam </a:t>
            </a:r>
            <a:r>
              <a:rPr lang="en-US" dirty="0"/>
              <a:t>was made a living soul; </a:t>
            </a:r>
            <a:r>
              <a:rPr lang="en-US" b="1" dirty="0">
                <a:solidFill>
                  <a:srgbClr val="FF0000"/>
                </a:solidFill>
              </a:rPr>
              <a:t>the last Adam </a:t>
            </a:r>
            <a:r>
              <a:rPr lang="en-US" i="1" dirty="0"/>
              <a:t>was made a quickening spirit. </a:t>
            </a:r>
          </a:p>
          <a:p>
            <a:pPr algn="just"/>
            <a:r>
              <a:rPr lang="en-US" dirty="0"/>
              <a:t>1Co 15:46  Howbeit that </a:t>
            </a:r>
            <a:r>
              <a:rPr lang="en-US" i="1" dirty="0"/>
              <a:t>was not first which is spiritual, but that which is natural; and afterward that which is spiritual.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these “One’s”?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1Co </a:t>
            </a:r>
            <a:r>
              <a:rPr lang="en-US" dirty="0"/>
              <a:t>15:47  The first man </a:t>
            </a:r>
            <a:r>
              <a:rPr lang="en-US" i="1" dirty="0"/>
              <a:t>is of the earth, earthy: the second man is </a:t>
            </a:r>
            <a:r>
              <a:rPr lang="en-US" b="1" i="1" dirty="0">
                <a:solidFill>
                  <a:srgbClr val="FF0000"/>
                </a:solidFill>
              </a:rPr>
              <a:t>the Lord from heaven. </a:t>
            </a:r>
          </a:p>
          <a:p>
            <a:pPr algn="just"/>
            <a:r>
              <a:rPr lang="en-US" dirty="0"/>
              <a:t>1Co 15:48  As </a:t>
            </a:r>
            <a:r>
              <a:rPr lang="en-US" i="1" dirty="0"/>
              <a:t>is the earthy, such are they also that are earthy: and as is the heavenly, such are they also that are heavenly. </a:t>
            </a:r>
          </a:p>
          <a:p>
            <a:pPr algn="just"/>
            <a:r>
              <a:rPr lang="en-US" dirty="0"/>
              <a:t>1Co 15:49  And as we have borne the image of the earthy, we shall also bear the image of the heavenly.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rmAutofit/>
          </a:bodyPr>
          <a:lstStyle/>
          <a:p>
            <a:pPr algn="just"/>
            <a:r>
              <a:rPr lang="en-US" sz="4000" dirty="0"/>
              <a:t>1Co 15:21  For since by man </a:t>
            </a:r>
            <a:r>
              <a:rPr lang="en-US" sz="4000" i="1" dirty="0"/>
              <a:t>came death, by man came also the resurrection of the dead. </a:t>
            </a:r>
          </a:p>
          <a:p>
            <a:pPr algn="just"/>
            <a:r>
              <a:rPr lang="en-US" sz="4000" dirty="0"/>
              <a:t>1Co 15:22  For as </a:t>
            </a:r>
            <a:r>
              <a:rPr lang="en-US" sz="4000" b="1" dirty="0">
                <a:solidFill>
                  <a:srgbClr val="FF0000"/>
                </a:solidFill>
              </a:rPr>
              <a:t>in Adam </a:t>
            </a:r>
            <a:r>
              <a:rPr lang="en-US" sz="4000" dirty="0"/>
              <a:t>all die, even so </a:t>
            </a:r>
            <a:r>
              <a:rPr lang="en-US" sz="4000" b="1" dirty="0">
                <a:solidFill>
                  <a:srgbClr val="FF0000"/>
                </a:solidFill>
              </a:rPr>
              <a:t>in Christ </a:t>
            </a:r>
            <a:r>
              <a:rPr lang="en-US" sz="4000" dirty="0"/>
              <a:t>shall all be made alive. </a:t>
            </a:r>
          </a:p>
          <a:p>
            <a:pPr algn="just"/>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“In-Concept” or “Inness”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lgn="just"/>
            <a:r>
              <a:rPr lang="en-US" dirty="0"/>
              <a:t>Act 17:26  And hath made </a:t>
            </a:r>
            <a:r>
              <a:rPr lang="en-US" b="1" dirty="0">
                <a:solidFill>
                  <a:srgbClr val="FF0000"/>
                </a:solidFill>
              </a:rPr>
              <a:t>of one blood all nations of men</a:t>
            </a:r>
            <a:r>
              <a:rPr lang="en-US" dirty="0"/>
              <a:t> for to dwell on all the face of the </a:t>
            </a:r>
            <a:r>
              <a:rPr lang="en-US" dirty="0" smtClean="0"/>
              <a:t>earth..</a:t>
            </a:r>
          </a:p>
          <a:p>
            <a:pPr algn="just"/>
            <a:r>
              <a:rPr lang="en-US" b="1" dirty="0">
                <a:solidFill>
                  <a:srgbClr val="FF0000"/>
                </a:solidFill>
              </a:rPr>
              <a:t>(CEV)  From one person God made all nations who live on earth, and he decided when and where every nation would be. </a:t>
            </a:r>
            <a:endParaRPr lang="en-US" b="1" dirty="0" smtClean="0">
              <a:solidFill>
                <a:srgbClr val="FF0000"/>
              </a:solidFill>
            </a:endParaRPr>
          </a:p>
          <a:p>
            <a:pPr algn="just"/>
            <a:r>
              <a:rPr lang="en-US" dirty="0" smtClean="0"/>
              <a:t>Adam means: Representative man.</a:t>
            </a:r>
          </a:p>
          <a:p>
            <a:pPr algn="just"/>
            <a:r>
              <a:rPr lang="en-US" dirty="0"/>
              <a:t>Rom 5:12  Wherefore, as by one man sin entered into the world, and death by sin; and so death passed upon all men, for that all have </a:t>
            </a:r>
            <a:r>
              <a:rPr lang="en-US" dirty="0" smtClean="0"/>
              <a:t>sinned.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mbria"/>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7735</TotalTime>
  <Words>3917</Words>
  <Application>Microsoft Office PowerPoint</Application>
  <PresentationFormat>On-screen Show (4:3)</PresentationFormat>
  <Paragraphs>237</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Justification of Life</vt:lpstr>
      <vt:lpstr>Basis For Existence of S.D. Adventism</vt:lpstr>
      <vt:lpstr>Unique to Adventism</vt:lpstr>
      <vt:lpstr>Running Ahead a bit…</vt:lpstr>
      <vt:lpstr>Pretext to Study  - Striking Contrast</vt:lpstr>
      <vt:lpstr>Who are these “Ones”?</vt:lpstr>
      <vt:lpstr>Who are these “One’s”?</vt:lpstr>
      <vt:lpstr>More Specifically</vt:lpstr>
      <vt:lpstr>The “In-Concept” or “Inness”</vt:lpstr>
      <vt:lpstr>Legal Condemnation of All Men</vt:lpstr>
      <vt:lpstr>Two Problems </vt:lpstr>
      <vt:lpstr>The Dilemma Heightens</vt:lpstr>
      <vt:lpstr>Only Jehovah can devise a plan</vt:lpstr>
      <vt:lpstr>How?</vt:lpstr>
      <vt:lpstr>Types and Fulfillment </vt:lpstr>
      <vt:lpstr>He Must Become “Us”</vt:lpstr>
      <vt:lpstr>He Must..</vt:lpstr>
      <vt:lpstr>Die the Second Death</vt:lpstr>
      <vt:lpstr>He abolished second death for all</vt:lpstr>
      <vt:lpstr>Double Jeopardy</vt:lpstr>
      <vt:lpstr>Double Jeopardy</vt:lpstr>
      <vt:lpstr>He Must…</vt:lpstr>
      <vt:lpstr>Proof </vt:lpstr>
      <vt:lpstr>Good News</vt:lpstr>
      <vt:lpstr>Declaration of the Samaritans</vt:lpstr>
      <vt:lpstr>On What Grounds? How legal is that?</vt:lpstr>
      <vt:lpstr>PowerPoint Presentation</vt:lpstr>
      <vt:lpstr>Warning!</vt:lpstr>
      <vt:lpstr>Warning from SOP</vt:lpstr>
      <vt:lpstr>Warning from SOP</vt:lpstr>
      <vt:lpstr>Warning from SOP</vt:lpstr>
      <vt:lpstr>Clearly…</vt:lpstr>
      <vt:lpstr>That’s the Gospel</vt:lpstr>
      <vt:lpstr>Gospel Made Simple</vt:lpstr>
      <vt:lpstr>Cannot Get Simpler than this: “we have nothing to pay”</vt:lpstr>
      <vt:lpstr>Really? What about this?</vt:lpstr>
      <vt:lpstr>Impute – Noah Webster</vt:lpstr>
      <vt:lpstr>Legal Terminology</vt:lpstr>
      <vt:lpstr>Legal Jargon</vt:lpstr>
      <vt:lpstr>The Good News (Gospel)</vt:lpstr>
      <vt:lpstr>We can say with Paul:</vt:lpstr>
      <vt:lpstr>PowerPoint Presentation</vt:lpstr>
      <vt:lpstr>Our Theme</vt:lpstr>
      <vt:lpstr>We must letter the sinner know:</vt:lpstr>
      <vt:lpstr>High Demands met in Christ</vt:lpstr>
      <vt:lpstr>Freed from Fear and Condemnation</vt:lpstr>
      <vt:lpstr>Good News – parable of talents</vt:lpstr>
      <vt:lpstr>This we need to share:</vt:lpstr>
      <vt:lpstr>All Men Redeemed (new legal status)</vt:lpstr>
      <vt:lpstr>All restored to favor</vt:lpstr>
      <vt:lpstr>Martin Luther</vt:lpstr>
      <vt:lpstr>EGW</vt:lpstr>
      <vt:lpstr>Know what you have in Christ</vt:lpstr>
      <vt:lpstr>Know what you have in Christ</vt:lpstr>
      <vt:lpstr>Know what you have in Christ</vt:lpstr>
      <vt:lpstr>Know what you have in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Sami LW</cp:lastModifiedBy>
  <cp:revision>51</cp:revision>
  <dcterms:created xsi:type="dcterms:W3CDTF">2014-10-30T16:37:59Z</dcterms:created>
  <dcterms:modified xsi:type="dcterms:W3CDTF">2020-08-20T06:46:39Z</dcterms:modified>
</cp:coreProperties>
</file>