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69" r:id="rId4"/>
    <p:sldId id="259" r:id="rId5"/>
    <p:sldId id="270" r:id="rId6"/>
    <p:sldId id="272" r:id="rId7"/>
    <p:sldId id="271" r:id="rId8"/>
    <p:sldId id="274" r:id="rId9"/>
    <p:sldId id="260" r:id="rId10"/>
    <p:sldId id="275" r:id="rId11"/>
    <p:sldId id="287" r:id="rId12"/>
    <p:sldId id="276" r:id="rId13"/>
    <p:sldId id="277" r:id="rId14"/>
    <p:sldId id="278" r:id="rId15"/>
    <p:sldId id="279" r:id="rId16"/>
    <p:sldId id="261" r:id="rId17"/>
    <p:sldId id="280" r:id="rId18"/>
    <p:sldId id="281" r:id="rId19"/>
    <p:sldId id="288" r:id="rId20"/>
    <p:sldId id="282" r:id="rId21"/>
    <p:sldId id="289" r:id="rId22"/>
    <p:sldId id="262" r:id="rId23"/>
    <p:sldId id="283" r:id="rId24"/>
    <p:sldId id="284" r:id="rId25"/>
    <p:sldId id="285" r:id="rId26"/>
    <p:sldId id="263" r:id="rId27"/>
    <p:sldId id="286" r:id="rId28"/>
    <p:sldId id="264" r:id="rId29"/>
    <p:sldId id="290" r:id="rId30"/>
    <p:sldId id="291" r:id="rId31"/>
    <p:sldId id="293" r:id="rId32"/>
    <p:sldId id="305" r:id="rId33"/>
    <p:sldId id="294" r:id="rId34"/>
    <p:sldId id="295" r:id="rId35"/>
    <p:sldId id="296" r:id="rId36"/>
    <p:sldId id="297" r:id="rId37"/>
    <p:sldId id="298" r:id="rId38"/>
    <p:sldId id="299" r:id="rId39"/>
    <p:sldId id="300" r:id="rId40"/>
    <p:sldId id="301" r:id="rId41"/>
    <p:sldId id="302" r:id="rId42"/>
    <p:sldId id="303" r:id="rId43"/>
    <p:sldId id="304" r:id="rId44"/>
    <p:sldId id="306" r:id="rId45"/>
    <p:sldId id="307" r:id="rId46"/>
    <p:sldId id="292" r:id="rId47"/>
    <p:sldId id="26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CC"/>
    <a:srgbClr val="333300"/>
    <a:srgbClr val="CC00CC"/>
    <a:srgbClr val="800000"/>
    <a:srgbClr val="660066"/>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104" d="100"/>
          <a:sy n="104"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E508A-3E5A-452E-817F-88FC22DAA9CE}" type="datetimeFigureOut">
              <a:rPr lang="en-US" smtClean="0"/>
              <a:t>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0DC8-3231-42AF-B142-D0C68B31A57A}" type="slidenum">
              <a:rPr lang="en-US" smtClean="0"/>
              <a:t>‹#›</a:t>
            </a:fld>
            <a:endParaRPr lang="en-US"/>
          </a:p>
        </p:txBody>
      </p:sp>
    </p:spTree>
    <p:extLst>
      <p:ext uri="{BB962C8B-B14F-4D97-AF65-F5344CB8AC3E}">
        <p14:creationId xmlns:p14="http://schemas.microsoft.com/office/powerpoint/2010/main" val="50760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Ideas – </a:t>
            </a:r>
            <a:r>
              <a:rPr lang="en-US" dirty="0" err="1"/>
              <a:t>Mawazo</a:t>
            </a:r>
            <a:r>
              <a:rPr lang="en-US" dirty="0"/>
              <a:t>, range &gt; </a:t>
            </a:r>
            <a:r>
              <a:rPr lang="en-US" dirty="0" err="1"/>
              <a:t>eneo</a:t>
            </a:r>
            <a:r>
              <a:rPr lang="en-US" dirty="0"/>
              <a:t>, course &gt; </a:t>
            </a:r>
            <a:r>
              <a:rPr lang="en-US" dirty="0" err="1"/>
              <a:t>kozi</a:t>
            </a:r>
            <a:r>
              <a:rPr lang="en-US" dirty="0"/>
              <a:t>, </a:t>
            </a:r>
          </a:p>
          <a:p>
            <a:r>
              <a:rPr lang="en-US" dirty="0"/>
              <a:t>Civilization &gt; </a:t>
            </a:r>
            <a:r>
              <a:rPr lang="en-US" dirty="0" err="1"/>
              <a:t>hustarabu</a:t>
            </a:r>
            <a:endParaRPr lang="en-US" dirty="0"/>
          </a:p>
          <a:p>
            <a:endParaRPr lang="en-US" dirty="0"/>
          </a:p>
        </p:txBody>
      </p:sp>
      <p:sp>
        <p:nvSpPr>
          <p:cNvPr id="4" name="Slide Number Placeholder 3"/>
          <p:cNvSpPr>
            <a:spLocks noGrp="1"/>
          </p:cNvSpPr>
          <p:nvPr>
            <p:ph type="sldNum" sz="quarter" idx="5"/>
          </p:nvPr>
        </p:nvSpPr>
        <p:spPr/>
        <p:txBody>
          <a:bodyPr/>
          <a:lstStyle/>
          <a:p>
            <a:fld id="{97A31E5B-677B-5949-8986-C3B63B37F7F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44607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31F62C-FFFD-443C-B31F-FE9285FF86D2}" type="datetimeFigureOut">
              <a:rPr lang="en-US" smtClean="0"/>
              <a:t>2/2/2019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31F62C-FFFD-443C-B31F-FE9285FF86D2}" type="datetimeFigureOut">
              <a:rPr lang="en-US" smtClean="0"/>
              <a:t>2/2/2019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31F62C-FFFD-443C-B31F-FE9285FF86D2}" type="datetimeFigureOut">
              <a:rPr lang="en-US" smtClean="0"/>
              <a:t>2/2/2019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31F62C-FFFD-443C-B31F-FE9285FF86D2}" type="datetimeFigureOut">
              <a:rPr lang="en-US" smtClean="0"/>
              <a:t>2/2/2019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1F62C-FFFD-443C-B31F-FE9285FF86D2}" type="datetimeFigureOut">
              <a:rPr lang="en-US" smtClean="0"/>
              <a:t>2/2/2019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31F62C-FFFD-443C-B31F-FE9285FF86D2}" type="datetimeFigureOut">
              <a:rPr lang="en-US" smtClean="0"/>
              <a:t>2/2/2019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31F62C-FFFD-443C-B31F-FE9285FF86D2}" type="datetimeFigureOut">
              <a:rPr lang="en-US" smtClean="0"/>
              <a:t>2/2/2019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31F62C-FFFD-443C-B31F-FE9285FF86D2}" type="datetimeFigureOut">
              <a:rPr lang="en-US" smtClean="0"/>
              <a:t>2/2/2019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1F62C-FFFD-443C-B31F-FE9285FF86D2}" type="datetimeFigureOut">
              <a:rPr lang="en-US" smtClean="0"/>
              <a:t>2/2/2019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1F62C-FFFD-443C-B31F-FE9285FF86D2}" type="datetimeFigureOut">
              <a:rPr lang="en-US" smtClean="0"/>
              <a:t>2/2/2019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1F62C-FFFD-443C-B31F-FE9285FF86D2}" type="datetimeFigureOut">
              <a:rPr lang="en-US" smtClean="0"/>
              <a:t>2/2/2019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655883-CE24-422A-8D84-83A6C1EEF57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6000">
              <a:schemeClr val="accent6">
                <a:lumMod val="40000"/>
                <a:lumOff val="60000"/>
                <a:alpha val="32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1F62C-FFFD-443C-B31F-FE9285FF86D2}" type="datetimeFigureOut">
              <a:rPr lang="en-US" smtClean="0"/>
              <a:t>2/2/2019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55883-CE24-422A-8D84-83A6C1EEF57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6" y="260648"/>
            <a:ext cx="885828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6000" dirty="0" smtClean="0"/>
              <a:t>JOHN 17:3 - BEING FILLED WITH HIS GRACE</a:t>
            </a:r>
            <a:endParaRPr lang="en-GB" sz="2400" b="1" dirty="0" smtClean="0">
              <a:ln w="19050">
                <a:solidFill>
                  <a:sysClr val="windowText" lastClr="00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b="1" dirty="0" smtClean="0">
              <a:ln w="19050">
                <a:solidFill>
                  <a:sysClr val="windowText" lastClr="00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b="1" dirty="0">
              <a:ln w="19050">
                <a:solidFill>
                  <a:sysClr val="windowText" lastClr="00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b="1" dirty="0" smtClean="0">
              <a:ln w="19050">
                <a:solidFill>
                  <a:sysClr val="windowText" lastClr="00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b="1" dirty="0" smtClean="0">
              <a:ln w="19050">
                <a:solidFill>
                  <a:sysClr val="windowText" lastClr="000000"/>
                </a:solidFill>
                <a:prstDash val="solid"/>
              </a:ln>
              <a:solidFill>
                <a:schemeClr val="bg2">
                  <a:tint val="85000"/>
                  <a:satMod val="155000"/>
                </a:schemeClr>
              </a:solidFill>
              <a:effectLst>
                <a:glow rad="63500">
                  <a:schemeClr val="accent3">
                    <a:satMod val="175000"/>
                    <a:alpha val="40000"/>
                  </a:schemeClr>
                </a:glow>
                <a:outerShdw blurRad="41275" dist="20320" dir="1800000" algn="tl" rotWithShape="0">
                  <a:srgbClr val="000000">
                    <a:alpha val="40000"/>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400" b="1" dirty="0" smtClean="0">
              <a:solidFill>
                <a:srgbClr val="00000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400" b="1" dirty="0" smtClean="0">
              <a:solidFill>
                <a:srgbClr val="00000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kumimoji="0" lang="en-GB" sz="2800" b="1" i="0"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And this is life eternal, that they might </a:t>
            </a:r>
            <a:r>
              <a:rPr kumimoji="0" lang="en-GB" sz="2800" b="1" i="1"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know</a:t>
            </a:r>
            <a:r>
              <a:rPr kumimoji="0" lang="en-GB" sz="2800" b="1" i="0"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thee the only true God, and Jesus Christ, whom thou hast sent. </a:t>
            </a:r>
            <a:endParaRPr kumimoji="0" lang="en-GB" sz="2800" b="1" i="0"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025">
                                            <p:txEl>
                                              <p:pRg st="9" end="9"/>
                                            </p:txEl>
                                          </p:spTgt>
                                        </p:tgtEl>
                                        <p:attrNameLst>
                                          <p:attrName>style.visibility</p:attrName>
                                        </p:attrNameLst>
                                      </p:cBhvr>
                                      <p:to>
                                        <p:strVal val="visible"/>
                                      </p:to>
                                    </p:set>
                                    <p:anim calcmode="discrete" valueType="clr">
                                      <p:cBhvr override="childStyle">
                                        <p:cTn id="7" dur="80"/>
                                        <p:tgtEl>
                                          <p:spTgt spid="102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
                                            <p:txEl>
                                              <p:pRg st="9" end="9"/>
                                            </p:txEl>
                                          </p:spTgt>
                                        </p:tgtEl>
                                        <p:attrNameLst>
                                          <p:attrName>fillcolor</p:attrName>
                                        </p:attrNameLst>
                                      </p:cBhvr>
                                      <p:tavLst>
                                        <p:tav tm="0">
                                          <p:val>
                                            <p:clrVal>
                                              <a:schemeClr val="accent2"/>
                                            </p:clrVal>
                                          </p:val>
                                        </p:tav>
                                        <p:tav tm="50000">
                                          <p:val>
                                            <p:clrVal>
                                              <a:schemeClr val="hlink"/>
                                            </p:clrVal>
                                          </p:val>
                                        </p:tav>
                                      </p:tavLst>
                                    </p:anim>
                                    <p:set>
                                      <p:cBhvr>
                                        <p:cTn id="9" dur="80"/>
                                        <p:tgtEl>
                                          <p:spTgt spid="1025">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225581"/>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4000" b="1" i="1"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8T 289.2  </a:t>
            </a:r>
            <a:endParaRPr kumimoji="0" lang="en-GB" sz="4000" b="1" i="0" u="none" strike="noStrike" cap="none" normalizeH="0" baseline="0" dirty="0" smtClean="0">
              <a:ln>
                <a:noFill/>
              </a:ln>
              <a:solidFill>
                <a:srgbClr val="00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4000" i="1"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The knowledge of God as revealed in Christ is the knowledge that all who are saved must have. It is the knowledge that works transformation of character. This knowledge, received, will re-create the soul in the image of God. It will impart to the whole being a spiritual power that is divine.  {MH 425.2}  </a:t>
            </a:r>
            <a:endParaRPr kumimoji="0" lang="en-GB" sz="4000" i="0" u="none" strike="noStrike" cap="none" normalizeH="0" baseline="0" dirty="0" smtClean="0">
              <a:ln>
                <a:noFill/>
              </a:ln>
              <a:solidFill>
                <a:srgbClr val="00FF00"/>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p:cTn id="7" dur="500" fill="hold"/>
                                        <p:tgtEl>
                                          <p:spTgt spid="23553"/>
                                        </p:tgtEl>
                                        <p:attrNameLst>
                                          <p:attrName>ppt_w</p:attrName>
                                        </p:attrNameLst>
                                      </p:cBhvr>
                                      <p:tavLst>
                                        <p:tav tm="0">
                                          <p:val>
                                            <p:strVal val="(6*min(max(#ppt_w*#ppt_h,.3),1)-7.4)/-.7*#ppt_w"/>
                                          </p:val>
                                        </p:tav>
                                        <p:tav tm="100000">
                                          <p:val>
                                            <p:strVal val="#ppt_w"/>
                                          </p:val>
                                        </p:tav>
                                      </p:tavLst>
                                    </p:anim>
                                    <p:anim calcmode="lin" valueType="num">
                                      <p:cBhvr>
                                        <p:cTn id="8" dur="500" fill="hold"/>
                                        <p:tgtEl>
                                          <p:spTgt spid="23553"/>
                                        </p:tgtEl>
                                        <p:attrNameLst>
                                          <p:attrName>ppt_h</p:attrName>
                                        </p:attrNameLst>
                                      </p:cBhvr>
                                      <p:tavLst>
                                        <p:tav tm="0">
                                          <p:val>
                                            <p:strVal val="(6*min(max(#ppt_w*#ppt_h,.3),1)-7.4)/-.7*#ppt_h"/>
                                          </p:val>
                                        </p:tav>
                                        <p:tav tm="100000">
                                          <p:val>
                                            <p:strVal val="#ppt_h"/>
                                          </p:val>
                                        </p:tav>
                                      </p:tavLst>
                                    </p:anim>
                                    <p:anim calcmode="lin" valueType="num">
                                      <p:cBhvr>
                                        <p:cTn id="9" dur="500" fill="hold"/>
                                        <p:tgtEl>
                                          <p:spTgt spid="23553"/>
                                        </p:tgtEl>
                                        <p:attrNameLst>
                                          <p:attrName>ppt_x</p:attrName>
                                        </p:attrNameLst>
                                      </p:cBhvr>
                                      <p:tavLst>
                                        <p:tav tm="0">
                                          <p:val>
                                            <p:fltVal val="0.5"/>
                                          </p:val>
                                        </p:tav>
                                        <p:tav tm="100000">
                                          <p:val>
                                            <p:strVal val="#ppt_x"/>
                                          </p:val>
                                        </p:tav>
                                      </p:tavLst>
                                    </p:anim>
                                    <p:anim calcmode="lin" valueType="num">
                                      <p:cBhvr>
                                        <p:cTn id="10" dur="500" fill="hold"/>
                                        <p:tgtEl>
                                          <p:spTgt spid="2355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5" name="Picture 1" descr="C:\Users\Kenneth Mariga\Desktop\controversy in mind.jpg"/>
          <p:cNvPicPr>
            <a:picLocks noChangeAspect="1" noChangeArrowheads="1"/>
          </p:cNvPicPr>
          <p:nvPr/>
        </p:nvPicPr>
        <p:blipFill>
          <a:blip r:embed="rId2"/>
          <a:srcRect/>
          <a:stretch>
            <a:fillRect/>
          </a:stretch>
        </p:blipFill>
        <p:spPr bwMode="auto">
          <a:xfrm>
            <a:off x="3857619" y="0"/>
            <a:ext cx="5286381" cy="6858000"/>
          </a:xfrm>
          <a:prstGeom prst="rect">
            <a:avLst/>
          </a:prstGeom>
          <a:ln>
            <a:noFill/>
          </a:ln>
          <a:effectLst>
            <a:softEdge rad="112500"/>
          </a:effectLst>
        </p:spPr>
      </p:pic>
      <p:sp>
        <p:nvSpPr>
          <p:cNvPr id="23553" name="Rectangle 1"/>
          <p:cNvSpPr>
            <a:spLocks noChangeArrowheads="1"/>
          </p:cNvSpPr>
          <p:nvPr/>
        </p:nvSpPr>
        <p:spPr bwMode="auto">
          <a:xfrm>
            <a:off x="0" y="1"/>
            <a:ext cx="528638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ea typeface="Calibri" pitchFamily="34" charset="0"/>
                <a:cs typeface="Times New Roman" pitchFamily="18" charset="0"/>
              </a:rPr>
              <a:t>It is the grace of Christ that transforms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600" b="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ea typeface="Calibri" pitchFamily="34" charset="0"/>
                <a:cs typeface="Times New Roman" pitchFamily="18" charset="0"/>
              </a:rPr>
              <a:t>Great Controversy pg 506.2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3600" b="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600" b="1" u="none" strike="noStrike" normalizeH="0" baseline="0" dirty="0" smtClean="0">
                <a:ln w="12700">
                  <a:solidFill>
                    <a:schemeClr val="tx2">
                      <a:satMod val="155000"/>
                    </a:schemeClr>
                  </a:solidFill>
                  <a:prstDash val="solid"/>
                </a:ln>
                <a:solidFill>
                  <a:srgbClr val="00FF00"/>
                </a:solidFill>
                <a:effectLst>
                  <a:glow rad="101600">
                    <a:srgbClr val="0000CC">
                      <a:alpha val="60000"/>
                    </a:srgbClr>
                  </a:glow>
                  <a:outerShdw blurRad="41275" dist="20320" dir="1800000" algn="tl" rotWithShape="0">
                    <a:srgbClr val="000000">
                      <a:alpha val="40000"/>
                    </a:srgbClr>
                  </a:outerShdw>
                </a:effectLst>
                <a:latin typeface="Impact" pitchFamily="34" charset="0"/>
                <a:ea typeface="Calibri" pitchFamily="34" charset="0"/>
                <a:cs typeface="Times New Roman" pitchFamily="18" charset="0"/>
              </a:rPr>
              <a:t>It is the grace that Christ implants in the soul which creates in man enmity against Satan. Without this converting grace and renewing power, man would continue the captive of Satan, a servant ever ready to do his bidding. </a:t>
            </a:r>
            <a:endParaRPr kumimoji="0" lang="en-GB" sz="3600" b="1" u="none" strike="noStrike" normalizeH="0" baseline="0" dirty="0" smtClean="0">
              <a:ln w="12700">
                <a:solidFill>
                  <a:schemeClr val="tx2">
                    <a:satMod val="155000"/>
                  </a:schemeClr>
                </a:solidFill>
                <a:prstDash val="solid"/>
              </a:ln>
              <a:solidFill>
                <a:srgbClr val="00FF00"/>
              </a:solidFill>
              <a:effectLst>
                <a:glow rad="101600">
                  <a:srgbClr val="0000CC">
                    <a:alpha val="60000"/>
                  </a:srgbClr>
                </a:glow>
                <a:outerShdw blurRad="41275" dist="20320" dir="1800000" algn="tl" rotWithShape="0">
                  <a:srgbClr val="000000">
                    <a:alpha val="40000"/>
                  </a:srgbClr>
                </a:outerShdw>
              </a:effectLst>
              <a:latin typeface="Impact"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0"/>
            <a:ext cx="871543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This grace is the enlightening of the Holy Spirit</a:t>
            </a:r>
            <a:endParaRPr kumimoji="0" lang="en-GB" sz="2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Great Controversy pg 393.4</a:t>
            </a:r>
            <a:endParaRPr kumimoji="0" lang="en-GB" sz="28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latter class had received the grace of God, </a:t>
            </a:r>
            <a:r>
              <a:rPr kumimoji="0" lang="en-GB" sz="2800" b="0" i="1" u="sng"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regenerating, enlightening power of the Holy Spirit</a:t>
            </a: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which renders His word a lamp to the feet and a light to the path.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Hebrews 10:29	</a:t>
            </a:r>
            <a:endParaRPr kumimoji="0" lang="en-GB" sz="2800" b="0" i="0" u="none" strike="noStrike" cap="none" normalizeH="0" baseline="0" dirty="0" smtClean="0">
              <a:ln>
                <a:noFill/>
              </a:ln>
              <a:solidFill>
                <a:srgbClr val="CC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Of how much sorer punishment, suppose ye, shall he be thought worthy, who hath trodden under foot the Son of God, and hath counted the blood of the covenant, wherewith he was sanctified, an unholy thing, and hath done despite unto the </a:t>
            </a:r>
            <a:r>
              <a:rPr kumimoji="0" lang="en-GB" sz="28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Spirit of grace</a:t>
            </a:r>
            <a:r>
              <a:rPr kumimoji="0" lang="en-GB" sz="2800" b="0"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  </a:t>
            </a:r>
            <a:endParaRPr kumimoji="0" lang="en-GB" sz="2800" b="0" i="0" u="none" strike="noStrike" cap="none" normalizeH="0" baseline="0" dirty="0" smtClean="0">
              <a:ln>
                <a:noFill/>
              </a:ln>
              <a:solidFill>
                <a:srgbClr val="CC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3">
                                            <p:txEl>
                                              <p:pRg st="2" end="2"/>
                                            </p:txEl>
                                          </p:spTgt>
                                        </p:tgtEl>
                                        <p:attrNameLst>
                                          <p:attrName>style.visibility</p:attrName>
                                        </p:attrNameLst>
                                      </p:cBhvr>
                                      <p:to>
                                        <p:strVal val="visible"/>
                                      </p:to>
                                    </p:set>
                                    <p:anim calcmode="lin" valueType="num">
                                      <p:cBhvr>
                                        <p:cTn id="7" dur="500" fill="hold"/>
                                        <p:tgtEl>
                                          <p:spTgt spid="2355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55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553">
                                            <p:txEl>
                                              <p:pRg st="3" end="3"/>
                                            </p:txEl>
                                          </p:spTgt>
                                        </p:tgtEl>
                                        <p:attrNameLst>
                                          <p:attrName>style.visibility</p:attrName>
                                        </p:attrNameLst>
                                      </p:cBhvr>
                                      <p:to>
                                        <p:strVal val="visible"/>
                                      </p:to>
                                    </p:set>
                                    <p:anim calcmode="lin" valueType="num">
                                      <p:cBhvr>
                                        <p:cTn id="11" dur="500" fill="hold"/>
                                        <p:tgtEl>
                                          <p:spTgt spid="2355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3553">
                                            <p:txEl>
                                              <p:pRg st="3" end="3"/>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23553">
                                            <p:txEl>
                                              <p:pRg st="5" end="5"/>
                                            </p:txEl>
                                          </p:spTgt>
                                        </p:tgtEl>
                                        <p:attrNameLst>
                                          <p:attrName>style.visibility</p:attrName>
                                        </p:attrNameLst>
                                      </p:cBhvr>
                                      <p:to>
                                        <p:strVal val="visible"/>
                                      </p:to>
                                    </p:set>
                                    <p:animScale>
                                      <p:cBhvr>
                                        <p:cTn id="16" dur="1000" decel="50000" fill="hold">
                                          <p:stCondLst>
                                            <p:cond delay="0"/>
                                          </p:stCondLst>
                                        </p:cTn>
                                        <p:tgtEl>
                                          <p:spTgt spid="2355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3553">
                                            <p:txEl>
                                              <p:pRg st="5" end="5"/>
                                            </p:txEl>
                                          </p:spTgt>
                                        </p:tgtEl>
                                        <p:attrNameLst>
                                          <p:attrName>ppt_x</p:attrName>
                                          <p:attrName>ppt_y</p:attrName>
                                        </p:attrNameLst>
                                      </p:cBhvr>
                                    </p:animMotion>
                                    <p:animEffect transition="in" filter="fade">
                                      <p:cBhvr>
                                        <p:cTn id="18" dur="1000"/>
                                        <p:tgtEl>
                                          <p:spTgt spid="23553">
                                            <p:txEl>
                                              <p:pRg st="5" end="5"/>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23553">
                                            <p:txEl>
                                              <p:pRg st="6" end="6"/>
                                            </p:txEl>
                                          </p:spTgt>
                                        </p:tgtEl>
                                        <p:attrNameLst>
                                          <p:attrName>style.visibility</p:attrName>
                                        </p:attrNameLst>
                                      </p:cBhvr>
                                      <p:to>
                                        <p:strVal val="visible"/>
                                      </p:to>
                                    </p:set>
                                    <p:animScale>
                                      <p:cBhvr>
                                        <p:cTn id="21" dur="1000" decel="50000" fill="hold">
                                          <p:stCondLst>
                                            <p:cond delay="0"/>
                                          </p:stCondLst>
                                        </p:cTn>
                                        <p:tgtEl>
                                          <p:spTgt spid="2355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3553">
                                            <p:txEl>
                                              <p:pRg st="6" end="6"/>
                                            </p:txEl>
                                          </p:spTgt>
                                        </p:tgtEl>
                                        <p:attrNameLst>
                                          <p:attrName>ppt_x</p:attrName>
                                          <p:attrName>ppt_y</p:attrName>
                                        </p:attrNameLst>
                                      </p:cBhvr>
                                    </p:animMotion>
                                    <p:animEffect transition="in" filter="fade">
                                      <p:cBhvr>
                                        <p:cTn id="23" dur="1000"/>
                                        <p:tgtEl>
                                          <p:spTgt spid="235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0"/>
            <a:ext cx="871543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This grace is the enlightening of the Holy Spirit</a:t>
            </a:r>
            <a:r>
              <a:rPr kumimoji="0" lang="en-GB" sz="28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(…Continuation)</a:t>
            </a:r>
            <a:endParaRPr kumimoji="0" lang="en-GB" sz="2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Zechariah 12:10	</a:t>
            </a:r>
            <a:endParaRPr kumimoji="0" lang="en-GB" sz="2800" b="0" i="0" u="none" strike="noStrike" cap="none" normalizeH="0" baseline="0" dirty="0" smtClean="0">
              <a:ln>
                <a:noFill/>
              </a:ln>
              <a:solidFill>
                <a:srgbClr val="CC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And I will pour upon the house of David, and upon the inhabitants of Jerusalem, the </a:t>
            </a:r>
            <a:r>
              <a:rPr kumimoji="0" lang="en-GB" sz="28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spirit of grace</a:t>
            </a:r>
            <a:r>
              <a:rPr kumimoji="0" lang="en-GB" sz="2800" b="0"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 and of supplications: and they shall look upon me whom they have pierced, and they shall mourn for him, as one </a:t>
            </a:r>
            <a:r>
              <a:rPr kumimoji="0" lang="en-GB" sz="2800" b="0" i="0" u="none" strike="noStrike" cap="none" normalizeH="0" baseline="0" dirty="0" err="1" smtClean="0">
                <a:ln>
                  <a:noFill/>
                </a:ln>
                <a:solidFill>
                  <a:srgbClr val="CC00CC"/>
                </a:solidFill>
                <a:effectLst/>
                <a:latin typeface="Times New Roman" pitchFamily="18" charset="0"/>
                <a:ea typeface="Calibri" pitchFamily="34" charset="0"/>
                <a:cs typeface="Times New Roman" pitchFamily="18" charset="0"/>
              </a:rPr>
              <a:t>mourneth</a:t>
            </a:r>
            <a:r>
              <a:rPr kumimoji="0" lang="en-GB" sz="2800" b="0"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 for his only son, and shall be in bitterness for him, as one that is in bitterness for his firstborn.  </a:t>
            </a:r>
            <a:endParaRPr kumimoji="0" lang="en-GB" sz="2800" b="0" i="0" u="none" strike="noStrike" cap="none" normalizeH="0" baseline="0" dirty="0" smtClean="0">
              <a:ln>
                <a:noFill/>
              </a:ln>
              <a:solidFill>
                <a:srgbClr val="CC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2 Corinthians 13:14	</a:t>
            </a:r>
            <a:endParaRPr kumimoji="0" lang="en-GB" sz="2800" b="0" i="0" u="none" strike="noStrike" cap="none" normalizeH="0" baseline="0" dirty="0" smtClean="0">
              <a:ln>
                <a:noFill/>
              </a:ln>
              <a:solidFill>
                <a:srgbClr val="0033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The </a:t>
            </a:r>
            <a:r>
              <a:rPr kumimoji="0" lang="en-GB" sz="28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grace</a:t>
            </a:r>
            <a:r>
              <a:rPr kumimoji="0" lang="en-GB" sz="2800"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 of the Lord Jesus Christ, and the love of God, and the communion of the </a:t>
            </a:r>
            <a:r>
              <a:rPr kumimoji="0" lang="en-GB" sz="28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Holy Ghost,</a:t>
            </a:r>
            <a:r>
              <a:rPr kumimoji="0" lang="en-GB" sz="2800"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 be with you all. Amen</a:t>
            </a:r>
            <a:r>
              <a:rPr kumimoji="0" lang="en-GB" sz="2800" b="0" i="1"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a:t>
            </a:r>
            <a:endParaRPr kumimoji="0" lang="en-GB" sz="2800" b="0" i="0" u="none" strike="noStrike" cap="none" normalizeH="0" baseline="0" dirty="0" smtClean="0">
              <a:ln>
                <a:noFill/>
              </a:ln>
              <a:solidFill>
                <a:srgbClr val="003300"/>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3">
                                            <p:txEl>
                                              <p:pRg st="5" end="5"/>
                                            </p:txEl>
                                          </p:spTgt>
                                        </p:tgtEl>
                                        <p:attrNameLst>
                                          <p:attrName>style.visibility</p:attrName>
                                        </p:attrNameLst>
                                      </p:cBhvr>
                                      <p:to>
                                        <p:strVal val="visible"/>
                                      </p:to>
                                    </p:set>
                                    <p:anim calcmode="lin" valueType="num">
                                      <p:cBhvr>
                                        <p:cTn id="7" dur="500" fill="hold"/>
                                        <p:tgtEl>
                                          <p:spTgt spid="2355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3553">
                                            <p:txEl>
                                              <p:pRg st="5" end="5"/>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553">
                                            <p:txEl>
                                              <p:pRg st="6" end="6"/>
                                            </p:txEl>
                                          </p:spTgt>
                                        </p:tgtEl>
                                        <p:attrNameLst>
                                          <p:attrName>style.visibility</p:attrName>
                                        </p:attrNameLst>
                                      </p:cBhvr>
                                      <p:to>
                                        <p:strVal val="visible"/>
                                      </p:to>
                                    </p:set>
                                    <p:anim calcmode="lin" valueType="num">
                                      <p:cBhvr>
                                        <p:cTn id="11" dur="500" fill="hold"/>
                                        <p:tgtEl>
                                          <p:spTgt spid="23553">
                                            <p:txEl>
                                              <p:pRg st="6" end="6"/>
                                            </p:txEl>
                                          </p:spTgt>
                                        </p:tgtEl>
                                        <p:attrNameLst>
                                          <p:attrName>ppt_w</p:attrName>
                                        </p:attrNameLst>
                                      </p:cBhvr>
                                      <p:tavLst>
                                        <p:tav tm="0">
                                          <p:val>
                                            <p:fltVal val="0"/>
                                          </p:val>
                                        </p:tav>
                                        <p:tav tm="100000">
                                          <p:val>
                                            <p:strVal val="#ppt_w"/>
                                          </p:val>
                                        </p:tav>
                                      </p:tavLst>
                                    </p:anim>
                                    <p:anim calcmode="lin" valueType="num">
                                      <p:cBhvr>
                                        <p:cTn id="12" dur="500" fill="hold"/>
                                        <p:tgtEl>
                                          <p:spTgt spid="2355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0"/>
            <a:ext cx="871543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This grace is the enlightening of the Holy Spirit</a:t>
            </a:r>
            <a:r>
              <a:rPr kumimoji="0" lang="en-GB" sz="28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(…Continuation)</a:t>
            </a:r>
            <a:endParaRPr kumimoji="0" lang="en-GB" sz="2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Selected Messages Vol.1 pg 175.2</a:t>
            </a:r>
            <a:endParaRPr kumimoji="0" lang="en-GB" sz="28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When the laborers have an abiding Christ in their own souls, when all selfishness is dead, when there is no rivalry, no strife for the supremacy, when oneness exists, when they sanctify themselves, so that love for one another is seen and felt, then </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showers of the grace of the Holy Spirit</a:t>
            </a: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will just as surely come upon them as that God's promise will never fail in one jot or tittle. But when the work of others is discounted, that the workers may show their own superiority, they prove that their own work does not bear the signature it should. God cannot bless them.--Manuscript 24, 1896.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285860"/>
            <a:ext cx="628651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2 Peter 1:2	</a:t>
            </a:r>
            <a:endParaRPr kumimoji="0" lang="en-GB" sz="2800" b="0" i="0" u="none" strike="noStrike" cap="none" normalizeH="0" baseline="0" dirty="0" smtClean="0">
              <a:ln>
                <a:noFill/>
              </a:ln>
              <a:solidFill>
                <a:srgbClr val="0033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Grace and peace be multiplied unto you through the knowledge of God, and of Jesus our Lord</a:t>
            </a:r>
            <a:endParaRPr kumimoji="0" lang="en-GB" sz="2800" b="0" i="0" u="none" strike="noStrike" cap="none" normalizeH="0" baseline="0" dirty="0" smtClean="0">
              <a:ln>
                <a:noFill/>
              </a:ln>
              <a:solidFill>
                <a:srgbClr val="0033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1"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u="none" strike="noStrike" cap="none" normalizeH="0" baseline="0" dirty="0" smtClean="0">
                <a:ln>
                  <a:noFill/>
                </a:ln>
                <a:effectLst/>
                <a:latin typeface="Times New Roman" pitchFamily="18" charset="0"/>
                <a:ea typeface="Calibri" pitchFamily="34" charset="0"/>
                <a:cs typeface="Times New Roman" pitchFamily="18" charset="0"/>
              </a:rPr>
              <a:t>This peace comes from Christ</a:t>
            </a:r>
            <a:endParaRPr kumimoji="0" lang="en-GB" sz="2800" b="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2 Thessalonians 3:16	</a:t>
            </a:r>
            <a:endParaRPr kumimoji="0" lang="en-GB" sz="28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Now the Lord of peace Himself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give you peace always by all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means. The Lord be with you all.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descr="C:\Users\Kenneth Mariga\Pictures\MY COLLECTION- photos\Bible and Religion\Jesus-open hands-PNG.png"/>
          <p:cNvPicPr>
            <a:picLocks noChangeAspect="1" noChangeArrowheads="1"/>
          </p:cNvPicPr>
          <p:nvPr/>
        </p:nvPicPr>
        <p:blipFill>
          <a:blip r:embed="rId2"/>
          <a:srcRect/>
          <a:stretch>
            <a:fillRect/>
          </a:stretch>
        </p:blipFill>
        <p:spPr bwMode="auto">
          <a:xfrm>
            <a:off x="4822383" y="857232"/>
            <a:ext cx="4321617" cy="5810265"/>
          </a:xfrm>
          <a:prstGeom prst="rect">
            <a:avLst/>
          </a:prstGeom>
          <a:noFill/>
        </p:spPr>
      </p:pic>
      <p:sp>
        <p:nvSpPr>
          <p:cNvPr id="4" name="Rectangle 3"/>
          <p:cNvSpPr/>
          <p:nvPr/>
        </p:nvSpPr>
        <p:spPr>
          <a:xfrm>
            <a:off x="71438" y="97673"/>
            <a:ext cx="8786842" cy="830997"/>
          </a:xfrm>
          <a:prstGeom prst="rect">
            <a:avLst/>
          </a:prstGeom>
        </p:spPr>
        <p:txBody>
          <a:bodyPr wrap="square">
            <a:spAutoFit/>
          </a:bodyPr>
          <a:lstStyle/>
          <a:p>
            <a:pPr lvl="0" fontAlgn="base">
              <a:spcBef>
                <a:spcPct val="0"/>
              </a:spcBef>
              <a:spcAft>
                <a:spcPct val="0"/>
              </a:spcAf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GRACE AND PEACE THROUGH KNOWLEDGE OF GOD AND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strVal val="(6*min(max(#ppt_w*#ppt_h,.3),1)-7.4)/-.7*#ppt_w"/>
                                          </p:val>
                                        </p:tav>
                                        <p:tav tm="100000">
                                          <p:val>
                                            <p:strVal val="#ppt_w"/>
                                          </p:val>
                                        </p:tav>
                                      </p:tavLst>
                                    </p:anim>
                                    <p:anim calcmode="lin" valueType="num">
                                      <p:cBhvr>
                                        <p:cTn id="8" dur="2000" fill="hold"/>
                                        <p:tgtEl>
                                          <p:spTgt spid="22530"/>
                                        </p:tgtEl>
                                        <p:attrNameLst>
                                          <p:attrName>ppt_h</p:attrName>
                                        </p:attrNameLst>
                                      </p:cBhvr>
                                      <p:tavLst>
                                        <p:tav tm="0">
                                          <p:val>
                                            <p:strVal val="(6*min(max(#ppt_w*#ppt_h,.3),1)-7.4)/-.7*#ppt_h"/>
                                          </p:val>
                                        </p:tav>
                                        <p:tav tm="100000">
                                          <p:val>
                                            <p:strVal val="#ppt_h"/>
                                          </p:val>
                                        </p:tav>
                                      </p:tavLst>
                                    </p:anim>
                                    <p:anim calcmode="lin" valueType="num">
                                      <p:cBhvr>
                                        <p:cTn id="9" dur="2000" fill="hold"/>
                                        <p:tgtEl>
                                          <p:spTgt spid="22530"/>
                                        </p:tgtEl>
                                        <p:attrNameLst>
                                          <p:attrName>ppt_x</p:attrName>
                                        </p:attrNameLst>
                                      </p:cBhvr>
                                      <p:tavLst>
                                        <p:tav tm="0">
                                          <p:val>
                                            <p:fltVal val="0.5"/>
                                          </p:val>
                                        </p:tav>
                                        <p:tav tm="100000">
                                          <p:val>
                                            <p:strVal val="#ppt_x"/>
                                          </p:val>
                                        </p:tav>
                                      </p:tavLst>
                                    </p:anim>
                                    <p:anim calcmode="lin" valueType="num">
                                      <p:cBhvr>
                                        <p:cTn id="10" dur="2000" fill="hold"/>
                                        <p:tgtEl>
                                          <p:spTgt spid="22530"/>
                                        </p:tgtEl>
                                        <p:attrNameLst>
                                          <p:attrName>ppt_y</p:attrName>
                                        </p:attrNameLst>
                                      </p:cBhvr>
                                      <p:tavLst>
                                        <p:tav tm="0">
                                          <p:val>
                                            <p:strVal val="1+(6*min(max(#ppt_w*#ppt_h,.3),1)-7.4)/-.7*#ppt_h/2"/>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22529">
                                            <p:txEl>
                                              <p:pRg st="0" end="0"/>
                                            </p:txEl>
                                          </p:spTgt>
                                        </p:tgtEl>
                                        <p:attrNameLst>
                                          <p:attrName>style.visibility</p:attrName>
                                        </p:attrNameLst>
                                      </p:cBhvr>
                                      <p:to>
                                        <p:strVal val="visible"/>
                                      </p:to>
                                    </p:set>
                                    <p:anim calcmode="lin" valueType="num">
                                      <p:cBhvr>
                                        <p:cTn id="13" dur="500" fill="hold"/>
                                        <p:tgtEl>
                                          <p:spTgt spid="2252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52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2529">
                                            <p:txEl>
                                              <p:pRg st="1" end="1"/>
                                            </p:txEl>
                                          </p:spTgt>
                                        </p:tgtEl>
                                        <p:attrNameLst>
                                          <p:attrName>style.visibility</p:attrName>
                                        </p:attrNameLst>
                                      </p:cBhvr>
                                      <p:to>
                                        <p:strVal val="visible"/>
                                      </p:to>
                                    </p:set>
                                    <p:anim calcmode="lin" valueType="num">
                                      <p:cBhvr>
                                        <p:cTn id="17" dur="500" fill="hold"/>
                                        <p:tgtEl>
                                          <p:spTgt spid="2252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252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529">
                                            <p:txEl>
                                              <p:pRg st="3" end="3"/>
                                            </p:txEl>
                                          </p:spTgt>
                                        </p:tgtEl>
                                        <p:attrNameLst>
                                          <p:attrName>style.visibility</p:attrName>
                                        </p:attrNameLst>
                                      </p:cBhvr>
                                      <p:to>
                                        <p:strVal val="visible"/>
                                      </p:to>
                                    </p:set>
                                    <p:anim calcmode="lin" valueType="num">
                                      <p:cBhvr>
                                        <p:cTn id="21" dur="500" fill="hold"/>
                                        <p:tgtEl>
                                          <p:spTgt spid="2252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2529">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2529">
                                            <p:txEl>
                                              <p:pRg st="5" end="5"/>
                                            </p:txEl>
                                          </p:spTgt>
                                        </p:tgtEl>
                                        <p:attrNameLst>
                                          <p:attrName>style.visibility</p:attrName>
                                        </p:attrNameLst>
                                      </p:cBhvr>
                                      <p:to>
                                        <p:strVal val="visible"/>
                                      </p:to>
                                    </p:set>
                                    <p:anim calcmode="lin" valueType="num">
                                      <p:cBhvr>
                                        <p:cTn id="25" dur="500" fill="hold"/>
                                        <p:tgtEl>
                                          <p:spTgt spid="22529">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22529">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529">
                                            <p:txEl>
                                              <p:pRg st="6" end="6"/>
                                            </p:txEl>
                                          </p:spTgt>
                                        </p:tgtEl>
                                        <p:attrNameLst>
                                          <p:attrName>style.visibility</p:attrName>
                                        </p:attrNameLst>
                                      </p:cBhvr>
                                      <p:to>
                                        <p:strVal val="visible"/>
                                      </p:to>
                                    </p:set>
                                    <p:anim calcmode="lin" valueType="num">
                                      <p:cBhvr>
                                        <p:cTn id="29" dur="500" fill="hold"/>
                                        <p:tgtEl>
                                          <p:spTgt spid="22529">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22529">
                                            <p:txEl>
                                              <p:pRg st="6" end="6"/>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2529">
                                            <p:txEl>
                                              <p:pRg st="7" end="7"/>
                                            </p:txEl>
                                          </p:spTgt>
                                        </p:tgtEl>
                                        <p:attrNameLst>
                                          <p:attrName>style.visibility</p:attrName>
                                        </p:attrNameLst>
                                      </p:cBhvr>
                                      <p:to>
                                        <p:strVal val="visible"/>
                                      </p:to>
                                    </p:set>
                                    <p:anim calcmode="lin" valueType="num">
                                      <p:cBhvr>
                                        <p:cTn id="33" dur="500" fill="hold"/>
                                        <p:tgtEl>
                                          <p:spTgt spid="22529">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22529">
                                            <p:txEl>
                                              <p:pRg st="7" end="7"/>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2529">
                                            <p:txEl>
                                              <p:pRg st="8" end="8"/>
                                            </p:txEl>
                                          </p:spTgt>
                                        </p:tgtEl>
                                        <p:attrNameLst>
                                          <p:attrName>style.visibility</p:attrName>
                                        </p:attrNameLst>
                                      </p:cBhvr>
                                      <p:to>
                                        <p:strVal val="visible"/>
                                      </p:to>
                                    </p:set>
                                    <p:anim calcmode="lin" valueType="num">
                                      <p:cBhvr>
                                        <p:cTn id="37" dur="500" fill="hold"/>
                                        <p:tgtEl>
                                          <p:spTgt spid="22529">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252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44624"/>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GRACE AND PEACE THROUGH KNOWLEDGE OF GOD AND CHRIST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GB" sz="2800" b="1" dirty="0" smtClean="0">
                <a:latin typeface="Times New Roman" pitchFamily="18" charset="0"/>
                <a:cs typeface="Times New Roman" pitchFamily="18" charset="0"/>
              </a:rPr>
              <a:t>The Peace of Christ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Ministry of Healing pg 247.1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Abiding peace, true rest of spirit, has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but one Source. It was of this that Christ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spoke when He said, "Come unto Me, all ye that labor and are heavy-laden, and I will give you rest." Matthew 11:28. "Peace I leave with you, My peace I give unto you: not as the world </a:t>
            </a:r>
            <a:r>
              <a:rPr kumimoji="0" lang="en-GB" sz="2800" b="0" i="1" u="none" strike="noStrike" cap="none" normalizeH="0" baseline="0" dirty="0" err="1" smtClean="0">
                <a:ln>
                  <a:noFill/>
                </a:ln>
                <a:solidFill>
                  <a:srgbClr val="000066"/>
                </a:solidFill>
                <a:effectLst/>
                <a:latin typeface="Times New Roman" pitchFamily="18" charset="0"/>
                <a:ea typeface="Calibri" pitchFamily="34" charset="0"/>
                <a:cs typeface="Times New Roman" pitchFamily="18" charset="0"/>
              </a:rPr>
              <a:t>giveth</a:t>
            </a:r>
            <a:r>
              <a:rPr kumimoji="0" lang="en-GB" sz="2800" b="0"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 give I unto you." John 14:27. This peace is not something that He gives apart from Himself. </a:t>
            </a:r>
            <a:r>
              <a:rPr kumimoji="0" lang="en-GB" sz="2800" b="1"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It is in Christ, and we can receive it only by receiving Him</a:t>
            </a:r>
            <a:r>
              <a:rPr kumimoji="0" lang="en-GB" sz="2800" b="0" i="1"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   </a:t>
            </a:r>
            <a:endParaRPr kumimoji="0" lang="en-GB" sz="2800" b="0" i="0" u="none" strike="noStrike" cap="none" normalizeH="0" baseline="0" dirty="0" smtClean="0">
              <a:ln>
                <a:noFill/>
              </a:ln>
              <a:solidFill>
                <a:srgbClr val="000066"/>
              </a:solidFill>
              <a:effectLst/>
              <a:latin typeface="Arial" pitchFamily="34" charset="0"/>
              <a:cs typeface="Arial" pitchFamily="34" charset="0"/>
            </a:endParaRPr>
          </a:p>
        </p:txBody>
      </p:sp>
      <p:pic>
        <p:nvPicPr>
          <p:cNvPr id="32770" name="Picture 2" descr="C:\Users\Kenneth Mariga\Pictures\MY COLLECTION- photos\Bible and Religion\Jesus with lamb.jpg"/>
          <p:cNvPicPr>
            <a:picLocks noChangeAspect="1" noChangeArrowheads="1"/>
          </p:cNvPicPr>
          <p:nvPr/>
        </p:nvPicPr>
        <p:blipFill>
          <a:blip r:embed="rId2"/>
          <a:srcRect/>
          <a:stretch>
            <a:fillRect/>
          </a:stretch>
        </p:blipFill>
        <p:spPr bwMode="auto">
          <a:xfrm>
            <a:off x="5572132" y="428604"/>
            <a:ext cx="3143272" cy="3462463"/>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0"/>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GRACE AND PEACE THROUGH KNOWLEDGE OF GOD AND CHRIST</a:t>
            </a:r>
          </a:p>
          <a:p>
            <a:pPr algn="just" fontAlgn="base">
              <a:spcBef>
                <a:spcPct val="0"/>
              </a:spcBef>
              <a:spcAft>
                <a:spcPct val="0"/>
              </a:spcAft>
            </a:pPr>
            <a:endParaRPr lang="en-GB" sz="2800" b="1" dirty="0" smtClean="0">
              <a:latin typeface="Times New Roman" pitchFamily="18" charset="0"/>
              <a:cs typeface="Times New Roman" pitchFamily="18" charset="0"/>
            </a:endParaRPr>
          </a:p>
          <a:p>
            <a:pPr algn="just" fontAlgn="base">
              <a:spcBef>
                <a:spcPct val="0"/>
              </a:spcBef>
              <a:spcAft>
                <a:spcPct val="0"/>
              </a:spcAft>
            </a:pPr>
            <a:r>
              <a:rPr lang="en-GB" sz="2800" b="1" dirty="0" smtClean="0">
                <a:latin typeface="Times New Roman" pitchFamily="18" charset="0"/>
                <a:cs typeface="Times New Roman" pitchFamily="18" charset="0"/>
              </a:rPr>
              <a:t>The Peace of Christ</a:t>
            </a:r>
            <a:r>
              <a:rPr kumimoji="0" lang="en-GB" sz="28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(…Continuation)</a:t>
            </a:r>
            <a:endParaRPr lang="en-GB" sz="28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It is only though justification that can we obtain this peace and a knowledge of Christ</a:t>
            </a:r>
            <a:endParaRPr kumimoji="0" lang="en-GB" sz="2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Romans 5:1	</a:t>
            </a:r>
            <a:endParaRPr kumimoji="0" lang="en-GB" sz="28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Therefore being justified by faith, we have peace with God through our Lord Jesus Christ</a:t>
            </a:r>
            <a:endParaRPr kumimoji="0" lang="en-GB" sz="28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Faith and Works pg 88.1</a:t>
            </a:r>
            <a:endParaRPr kumimoji="0" lang="en-GB" sz="28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peace of Christ comes through the knowledge of Jesus whom the Bible reveals.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29">
                                            <p:txEl>
                                              <p:pRg st="6" end="6"/>
                                            </p:txEl>
                                          </p:spTgt>
                                        </p:tgtEl>
                                        <p:attrNameLst>
                                          <p:attrName>style.visibility</p:attrName>
                                        </p:attrNameLst>
                                      </p:cBhvr>
                                      <p:to>
                                        <p:strVal val="visible"/>
                                      </p:to>
                                    </p:set>
                                    <p:anim calcmode="lin" valueType="num">
                                      <p:cBhvr>
                                        <p:cTn id="7" dur="500" fill="hold"/>
                                        <p:tgtEl>
                                          <p:spTgt spid="22529">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2529">
                                            <p:txEl>
                                              <p:pRg st="6" end="6"/>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529">
                                            <p:txEl>
                                              <p:pRg st="7" end="7"/>
                                            </p:txEl>
                                          </p:spTgt>
                                        </p:tgtEl>
                                        <p:attrNameLst>
                                          <p:attrName>style.visibility</p:attrName>
                                        </p:attrNameLst>
                                      </p:cBhvr>
                                      <p:to>
                                        <p:strVal val="visible"/>
                                      </p:to>
                                    </p:set>
                                    <p:anim calcmode="lin" valueType="num">
                                      <p:cBhvr>
                                        <p:cTn id="11" dur="500" fill="hold"/>
                                        <p:tgtEl>
                                          <p:spTgt spid="22529">
                                            <p:txEl>
                                              <p:pRg st="7" end="7"/>
                                            </p:txEl>
                                          </p:spTgt>
                                        </p:tgtEl>
                                        <p:attrNameLst>
                                          <p:attrName>ppt_w</p:attrName>
                                        </p:attrNameLst>
                                      </p:cBhvr>
                                      <p:tavLst>
                                        <p:tav tm="0">
                                          <p:val>
                                            <p:fltVal val="0"/>
                                          </p:val>
                                        </p:tav>
                                        <p:tav tm="100000">
                                          <p:val>
                                            <p:strVal val="#ppt_w"/>
                                          </p:val>
                                        </p:tav>
                                      </p:tavLst>
                                    </p:anim>
                                    <p:anim calcmode="lin" valueType="num">
                                      <p:cBhvr>
                                        <p:cTn id="12" dur="500" fill="hold"/>
                                        <p:tgtEl>
                                          <p:spTgt spid="2252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29">
                                            <p:txEl>
                                              <p:pRg st="9" end="9"/>
                                            </p:txEl>
                                          </p:spTgt>
                                        </p:tgtEl>
                                        <p:attrNameLst>
                                          <p:attrName>style.visibility</p:attrName>
                                        </p:attrNameLst>
                                      </p:cBhvr>
                                      <p:to>
                                        <p:strVal val="visible"/>
                                      </p:to>
                                    </p:set>
                                    <p:anim calcmode="lin" valueType="num">
                                      <p:cBhvr>
                                        <p:cTn id="17" dur="500" fill="hold"/>
                                        <p:tgtEl>
                                          <p:spTgt spid="22529">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22529">
                                            <p:txEl>
                                              <p:pRg st="9" end="9"/>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529">
                                            <p:txEl>
                                              <p:pRg st="10" end="10"/>
                                            </p:txEl>
                                          </p:spTgt>
                                        </p:tgtEl>
                                        <p:attrNameLst>
                                          <p:attrName>style.visibility</p:attrName>
                                        </p:attrNameLst>
                                      </p:cBhvr>
                                      <p:to>
                                        <p:strVal val="visible"/>
                                      </p:to>
                                    </p:set>
                                    <p:anim calcmode="lin" valueType="num">
                                      <p:cBhvr>
                                        <p:cTn id="21" dur="500" fill="hold"/>
                                        <p:tgtEl>
                                          <p:spTgt spid="22529">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22529">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0"/>
            <a:ext cx="464347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GRACE AND PEACE THROUGH KNOWLEDGE OF GOD AND CHRIST</a:t>
            </a:r>
          </a:p>
          <a:p>
            <a:pPr fontAlgn="base">
              <a:spcBef>
                <a:spcPct val="0"/>
              </a:spcBef>
              <a:spcAft>
                <a:spcPct val="0"/>
              </a:spcAft>
            </a:pPr>
            <a:endParaRPr lang="en-GB" sz="4400"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opposite of peace is war/enmity</a:t>
            </a:r>
            <a:endParaRPr kumimoji="0" lang="en-GB" sz="66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Picture 1" descr="C:\Users\Kenneth Mariga\Pictures\MY COLLECTION- photos\People\ang.jpeg"/>
          <p:cNvPicPr>
            <a:picLocks noChangeAspect="1" noChangeArrowheads="1"/>
          </p:cNvPicPr>
          <p:nvPr/>
        </p:nvPicPr>
        <p:blipFill>
          <a:blip r:embed="rId2"/>
          <a:srcRect/>
          <a:stretch>
            <a:fillRect/>
          </a:stretch>
        </p:blipFill>
        <p:spPr bwMode="auto">
          <a:xfrm>
            <a:off x="4500562" y="0"/>
            <a:ext cx="4488719" cy="68580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4282" y="0"/>
            <a:ext cx="8929718"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INTRODUCTION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4000" b="0"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We all have a definite </a:t>
            </a:r>
          </a:p>
          <a:p>
            <a:pPr marL="449263" marR="0" lvl="0" indent="-449263" algn="just" defTabSz="914400" rtl="0" eaLnBrk="0" fontAlgn="base"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(clearly defined) opinion </a:t>
            </a:r>
          </a:p>
          <a:p>
            <a:pPr marL="449263" marR="0" lvl="0" indent="-449263" algn="just" defTabSz="914400" rtl="0" eaLnBrk="0" fontAlgn="base"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about God’s </a:t>
            </a:r>
            <a:r>
              <a:rPr lang="en-US" sz="4000" dirty="0" smtClean="0">
                <a:solidFill>
                  <a:srgbClr val="0000CC"/>
                </a:solidFill>
                <a:latin typeface="Times New Roman" pitchFamily="18" charset="0"/>
                <a:ea typeface="Calibri" pitchFamily="34" charset="0"/>
                <a:cs typeface="Times New Roman" pitchFamily="18" charset="0"/>
              </a:rPr>
              <a:t>C</a:t>
            </a:r>
            <a:r>
              <a:rPr kumimoji="0" lang="en-US" sz="4000" b="0"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haracter</a:t>
            </a:r>
          </a:p>
          <a:p>
            <a:pPr marL="449263" marR="0" lvl="0" indent="-449263"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4000" b="0"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These opinions affect attitudes (beliefs, feelings, values)</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4000" b="0" i="0"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We have all been born with a bent toward a false concept of God </a:t>
            </a:r>
            <a:endParaRPr kumimoji="0" lang="en-GB" sz="4000" b="0" i="0" u="none" strike="noStrike" cap="none" normalizeH="0" baseline="0" dirty="0" smtClean="0">
              <a:ln>
                <a:noFill/>
              </a:ln>
              <a:solidFill>
                <a:srgbClr val="800000"/>
              </a:solidFill>
              <a:effectLst/>
              <a:latin typeface="Arial" pitchFamily="34" charset="0"/>
              <a:cs typeface="Arial" pitchFamily="34" charset="0"/>
            </a:endParaRPr>
          </a:p>
        </p:txBody>
      </p:sp>
      <p:pic>
        <p:nvPicPr>
          <p:cNvPr id="25602" name="Picture 2" descr="C:\Users\Kenneth Mariga\Documents\EVERLASTING GOSPEL HERALDS\EGH Gallery\3.EGH Nov 2013 Meeting-photos\DSC00313.JPG"/>
          <p:cNvPicPr>
            <a:picLocks noChangeAspect="1" noChangeArrowheads="1"/>
          </p:cNvPicPr>
          <p:nvPr/>
        </p:nvPicPr>
        <p:blipFill>
          <a:blip r:embed="rId2"/>
          <a:srcRect/>
          <a:stretch>
            <a:fillRect/>
          </a:stretch>
        </p:blipFill>
        <p:spPr bwMode="auto">
          <a:xfrm>
            <a:off x="5214942" y="1"/>
            <a:ext cx="3857620" cy="3571875"/>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601">
                                            <p:txEl>
                                              <p:pRg st="2" end="2"/>
                                            </p:txEl>
                                          </p:spTgt>
                                        </p:tgtEl>
                                        <p:attrNameLst>
                                          <p:attrName>style.visibility</p:attrName>
                                        </p:attrNameLst>
                                      </p:cBhvr>
                                      <p:to>
                                        <p:strVal val="visible"/>
                                      </p:to>
                                    </p:set>
                                    <p:anim calcmode="lin" valueType="num">
                                      <p:cBhvr>
                                        <p:cTn id="7" dur="500" fill="hold"/>
                                        <p:tgtEl>
                                          <p:spTgt spid="2560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5601">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601">
                                            <p:txEl>
                                              <p:pRg st="3" end="3"/>
                                            </p:txEl>
                                          </p:spTgt>
                                        </p:tgtEl>
                                        <p:attrNameLst>
                                          <p:attrName>style.visibility</p:attrName>
                                        </p:attrNameLst>
                                      </p:cBhvr>
                                      <p:to>
                                        <p:strVal val="visible"/>
                                      </p:to>
                                    </p:set>
                                    <p:anim calcmode="lin" valueType="num">
                                      <p:cBhvr>
                                        <p:cTn id="11" dur="500" fill="hold"/>
                                        <p:tgtEl>
                                          <p:spTgt spid="25601">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5601">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601">
                                            <p:txEl>
                                              <p:pRg st="4" end="4"/>
                                            </p:txEl>
                                          </p:spTgt>
                                        </p:tgtEl>
                                        <p:attrNameLst>
                                          <p:attrName>style.visibility</p:attrName>
                                        </p:attrNameLst>
                                      </p:cBhvr>
                                      <p:to>
                                        <p:strVal val="visible"/>
                                      </p:to>
                                    </p:set>
                                    <p:anim calcmode="lin" valueType="num">
                                      <p:cBhvr>
                                        <p:cTn id="15" dur="500" fill="hold"/>
                                        <p:tgtEl>
                                          <p:spTgt spid="25601">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2560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601">
                                            <p:txEl>
                                              <p:pRg st="7" end="7"/>
                                            </p:txEl>
                                          </p:spTgt>
                                        </p:tgtEl>
                                        <p:attrNameLst>
                                          <p:attrName>style.visibility</p:attrName>
                                        </p:attrNameLst>
                                      </p:cBhvr>
                                      <p:to>
                                        <p:strVal val="visible"/>
                                      </p:to>
                                    </p:set>
                                    <p:anim calcmode="lin" valueType="num">
                                      <p:cBhvr>
                                        <p:cTn id="21" dur="500" fill="hold"/>
                                        <p:tgtEl>
                                          <p:spTgt spid="25601">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25601">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5601">
                                            <p:txEl>
                                              <p:pRg st="9" end="9"/>
                                            </p:txEl>
                                          </p:spTgt>
                                        </p:tgtEl>
                                        <p:attrNameLst>
                                          <p:attrName>style.visibility</p:attrName>
                                        </p:attrNameLst>
                                      </p:cBhvr>
                                      <p:to>
                                        <p:strVal val="visible"/>
                                      </p:to>
                                    </p:set>
                                    <p:anim calcmode="lin" valueType="num">
                                      <p:cBhvr>
                                        <p:cTn id="27" dur="500" fill="hold"/>
                                        <p:tgtEl>
                                          <p:spTgt spid="25601">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25601">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0"/>
            <a:ext cx="4565283"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GRACE AND PEACE THROUGH KNOWLEDGE OF GOD AND CHRIST</a:t>
            </a:r>
          </a:p>
          <a:p>
            <a:pPr algn="just" fontAlgn="base">
              <a:spcBef>
                <a:spcPct val="0"/>
              </a:spcBef>
              <a:spcAft>
                <a:spcPct val="0"/>
              </a:spcAft>
            </a:pPr>
            <a:endParaRPr lang="en-GB" sz="2800" b="1"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opposite of peace is war/enmity</a:t>
            </a:r>
            <a:endParaRPr kumimoji="0" lang="en-GB" sz="2800" b="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Romans 8:7	</a:t>
            </a:r>
            <a:endParaRPr kumimoji="0" lang="en-GB" sz="3600" b="0" i="0" u="none" strike="noStrike" cap="none" normalizeH="0" baseline="0" dirty="0" smtClean="0">
              <a:ln>
                <a:noFill/>
              </a:ln>
              <a:solidFill>
                <a:srgbClr val="0033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Because the carnal mind is enmity against God </a:t>
            </a:r>
            <a:r>
              <a:rPr kumimoji="0" lang="en-GB" sz="3600" b="0" i="1"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(not in harmony): </a:t>
            </a:r>
            <a:r>
              <a:rPr kumimoji="0" lang="en-GB" sz="3600"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for it is not subject to the law of God, neither indeed can be.</a:t>
            </a:r>
            <a:endParaRPr kumimoji="0" lang="en-GB" sz="3600" b="0" i="0" u="none" strike="noStrike" cap="none" normalizeH="0" baseline="0" dirty="0" smtClean="0">
              <a:ln>
                <a:noFill/>
              </a:ln>
              <a:solidFill>
                <a:srgbClr val="0033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pic>
        <p:nvPicPr>
          <p:cNvPr id="30721" name="Picture 1" descr="C:\Users\Kenneth Mariga\Pictures\MY COLLECTION- photos\People\ang.jpeg"/>
          <p:cNvPicPr>
            <a:picLocks noChangeAspect="1" noChangeArrowheads="1"/>
          </p:cNvPicPr>
          <p:nvPr/>
        </p:nvPicPr>
        <p:blipFill>
          <a:blip r:embed="rId2"/>
          <a:srcRect/>
          <a:stretch>
            <a:fillRect/>
          </a:stretch>
        </p:blipFill>
        <p:spPr bwMode="auto">
          <a:xfrm>
            <a:off x="4929190" y="0"/>
            <a:ext cx="4060091" cy="3357562"/>
          </a:xfrm>
          <a:prstGeom prst="rect">
            <a:avLst/>
          </a:prstGeom>
          <a:ln>
            <a:noFill/>
          </a:ln>
          <a:effectLst>
            <a:softEdge rad="112500"/>
          </a:effectLst>
        </p:spPr>
      </p:pic>
      <p:pic>
        <p:nvPicPr>
          <p:cNvPr id="30722" name="Picture 2" descr="C:\Users\Kenneth Mariga\Pictures\MY COLLECTION- photos\Bible and Religion\the Law 4- breaking.jpg"/>
          <p:cNvPicPr>
            <a:picLocks noChangeAspect="1" noChangeArrowheads="1"/>
          </p:cNvPicPr>
          <p:nvPr/>
        </p:nvPicPr>
        <p:blipFill>
          <a:blip r:embed="rId3"/>
          <a:srcRect/>
          <a:stretch>
            <a:fillRect/>
          </a:stretch>
        </p:blipFill>
        <p:spPr bwMode="auto">
          <a:xfrm>
            <a:off x="4779565" y="3214686"/>
            <a:ext cx="4364435" cy="3643314"/>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5214942"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GRACE AND PEACE THROUGH KNOWLEDGE OF GOD AND CHRIST</a:t>
            </a:r>
          </a:p>
          <a:p>
            <a:pPr algn="just" fontAlgn="base">
              <a:spcBef>
                <a:spcPct val="0"/>
              </a:spcBef>
              <a:spcAft>
                <a:spcPct val="0"/>
              </a:spcAft>
            </a:pPr>
            <a:endParaRPr lang="en-GB" sz="2800" b="1"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opposite of peace is war/enmity</a:t>
            </a:r>
            <a:endParaRPr kumimoji="0" lang="en-GB" sz="2800" b="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2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5T 743.1</a:t>
            </a:r>
            <a:endParaRPr kumimoji="0" lang="en-GB" sz="32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And how can we come into harmony with God, how shall we receive His likeness, unless we obtain a knowledge of Him? It is this knowledge that Christ came into the world to reveal unto us.</a:t>
            </a: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Picture 1" descr="C:\Users\Kenneth Mariga\Pictures\MY COLLECTION- photos\People\ang.jpeg"/>
          <p:cNvPicPr>
            <a:picLocks noChangeAspect="1" noChangeArrowheads="1"/>
          </p:cNvPicPr>
          <p:nvPr/>
        </p:nvPicPr>
        <p:blipFill>
          <a:blip r:embed="rId2"/>
          <a:srcRect/>
          <a:stretch>
            <a:fillRect/>
          </a:stretch>
        </p:blipFill>
        <p:spPr bwMode="auto">
          <a:xfrm>
            <a:off x="4929190" y="0"/>
            <a:ext cx="4060091" cy="3357562"/>
          </a:xfrm>
          <a:prstGeom prst="rect">
            <a:avLst/>
          </a:prstGeom>
          <a:ln>
            <a:noFill/>
          </a:ln>
          <a:effectLst>
            <a:softEdge rad="112500"/>
          </a:effectLst>
        </p:spPr>
      </p:pic>
      <p:pic>
        <p:nvPicPr>
          <p:cNvPr id="30722" name="Picture 2" descr="C:\Users\Kenneth Mariga\Pictures\MY COLLECTION- photos\Bible and Religion\the Law 4- breaking.jpg"/>
          <p:cNvPicPr>
            <a:picLocks noChangeAspect="1" noChangeArrowheads="1"/>
          </p:cNvPicPr>
          <p:nvPr/>
        </p:nvPicPr>
        <p:blipFill>
          <a:blip r:embed="rId3"/>
          <a:srcRect/>
          <a:stretch>
            <a:fillRect/>
          </a:stretch>
        </p:blipFill>
        <p:spPr bwMode="auto">
          <a:xfrm>
            <a:off x="5072066" y="3214686"/>
            <a:ext cx="4071934" cy="364331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0"/>
            <a:ext cx="8929718"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WHAT THIS GRACE DOES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Hebrews 4:16	</a:t>
            </a:r>
            <a:endParaRPr kumimoji="0" lang="en-GB" sz="24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Let us therefore come boldly unto the throne of grace that we may obtain mercy, and find grace to help in time of need.</a:t>
            </a:r>
            <a:endParaRPr kumimoji="0" lang="en-GB" sz="24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 all Christ’s parables, He spoke of the kingdom of Grace</a:t>
            </a:r>
            <a:endParaRPr kumimoji="0" lang="en-GB" sz="24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3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Great Controversy pg 346.4  </a:t>
            </a:r>
            <a:endParaRPr kumimoji="0" lang="en-GB" sz="23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3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As used in the Bible, the expression "kingdom of God" is employed to designate both the kingdom of grace and the kingdom of glory...The throne of grace represents the kingdom of grace; for the existence of a throne implies the existence of a kingdom. </a:t>
            </a:r>
            <a:r>
              <a:rPr kumimoji="0" lang="en-GB" sz="23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In many of His parables Christ uses the expression "the kingdom of heaven" to designate the work of divine grace upon the hearts of men....</a:t>
            </a:r>
            <a:r>
              <a:rPr kumimoji="0" lang="en-GB" sz="23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kingdom of grace was instituted immediately after the fall of man, when a plan was devised for the redemption of the guilty race. It then existed in the purpose and by the promise of God; and through faith, men could become its subjects. Yet it was not actually established until the death of Christ... </a:t>
            </a:r>
            <a:endParaRPr kumimoji="0" lang="en-GB" sz="23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505">
                                            <p:txEl>
                                              <p:pRg st="2" end="2"/>
                                            </p:txEl>
                                          </p:spTgt>
                                        </p:tgtEl>
                                        <p:attrNameLst>
                                          <p:attrName>style.visibility</p:attrName>
                                        </p:attrNameLst>
                                      </p:cBhvr>
                                      <p:to>
                                        <p:strVal val="visible"/>
                                      </p:to>
                                    </p:set>
                                    <p:anim calcmode="lin" valueType="num">
                                      <p:cBhvr>
                                        <p:cTn id="7" dur="1000" fill="hold"/>
                                        <p:tgtEl>
                                          <p:spTgt spid="2150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150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150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1505">
                                            <p:txEl>
                                              <p:pRg st="2" end="2"/>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505">
                                            <p:txEl>
                                              <p:pRg st="3" end="3"/>
                                            </p:txEl>
                                          </p:spTgt>
                                        </p:tgtEl>
                                        <p:attrNameLst>
                                          <p:attrName>style.visibility</p:attrName>
                                        </p:attrNameLst>
                                      </p:cBhvr>
                                      <p:to>
                                        <p:strVal val="visible"/>
                                      </p:to>
                                    </p:set>
                                    <p:anim calcmode="lin" valueType="num">
                                      <p:cBhvr>
                                        <p:cTn id="13" dur="1000" fill="hold"/>
                                        <p:tgtEl>
                                          <p:spTgt spid="21505">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1505">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1505">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2150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1505">
                                            <p:txEl>
                                              <p:pRg st="7" end="7"/>
                                            </p:txEl>
                                          </p:spTgt>
                                        </p:tgtEl>
                                        <p:attrNameLst>
                                          <p:attrName>style.visibility</p:attrName>
                                        </p:attrNameLst>
                                      </p:cBhvr>
                                      <p:to>
                                        <p:strVal val="visible"/>
                                      </p:to>
                                    </p:set>
                                    <p:anim calcmode="lin" valueType="num">
                                      <p:cBhvr>
                                        <p:cTn id="21" dur="500" fill="hold"/>
                                        <p:tgtEl>
                                          <p:spTgt spid="21505">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21505">
                                            <p:txEl>
                                              <p:pRg st="7" end="7"/>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1505">
                                            <p:txEl>
                                              <p:pRg st="8" end="8"/>
                                            </p:txEl>
                                          </p:spTgt>
                                        </p:tgtEl>
                                        <p:attrNameLst>
                                          <p:attrName>style.visibility</p:attrName>
                                        </p:attrNameLst>
                                      </p:cBhvr>
                                      <p:to>
                                        <p:strVal val="visible"/>
                                      </p:to>
                                    </p:set>
                                    <p:anim calcmode="lin" valueType="num">
                                      <p:cBhvr>
                                        <p:cTn id="25" dur="500" fill="hold"/>
                                        <p:tgtEl>
                                          <p:spTgt spid="21505">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2150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2" y="0"/>
            <a:ext cx="5357850" cy="70634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WHAT THIS GRACE DOES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 all Christ’s parables, He spoke of the kingdom of Grace</a:t>
            </a:r>
            <a:r>
              <a:rPr kumimoji="0" lang="en-GB" sz="24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(…Continuation)</a:t>
            </a:r>
            <a:endParaRPr kumimoji="0" lang="en-GB" sz="2400"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9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Matthew 13:33	</a:t>
            </a:r>
            <a:endParaRPr kumimoji="0" lang="en-GB" sz="39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90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Another parable </a:t>
            </a:r>
            <a:r>
              <a:rPr kumimoji="0" lang="en-GB" sz="3900" i="0" u="none"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spake</a:t>
            </a:r>
            <a:r>
              <a:rPr kumimoji="0" lang="en-GB" sz="390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He unto them; The kingdom of heaven is like unto leaven, which a woman took, and hid in three measures of meal, till the whole was leavened</a:t>
            </a:r>
            <a:r>
              <a:rPr kumimoji="0" lang="en-GB" sz="39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GB" sz="40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GB" sz="4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pic>
        <p:nvPicPr>
          <p:cNvPr id="29697" name="Picture 1" descr="C:\Users\Kenneth Mariga\Pictures\MY COLLECTION- photos\Bible and Religion\DA photos\DSC01258.JPG"/>
          <p:cNvPicPr>
            <a:picLocks noChangeAspect="1" noChangeArrowheads="1"/>
          </p:cNvPicPr>
          <p:nvPr/>
        </p:nvPicPr>
        <p:blipFill>
          <a:blip r:embed="rId2" cstate="print"/>
          <a:srcRect/>
          <a:stretch>
            <a:fillRect/>
          </a:stretch>
        </p:blipFill>
        <p:spPr bwMode="auto">
          <a:xfrm>
            <a:off x="4839892" y="0"/>
            <a:ext cx="4447016" cy="6858000"/>
          </a:xfrm>
          <a:prstGeom prst="rect">
            <a:avLst/>
          </a:prstGeom>
          <a:ln>
            <a:noFill/>
          </a:ln>
          <a:effectLst>
            <a:softEdge rad="317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1000" fill="hold"/>
                                        <p:tgtEl>
                                          <p:spTgt spid="29697"/>
                                        </p:tgtEl>
                                        <p:attrNameLst>
                                          <p:attrName>ppt_w</p:attrName>
                                        </p:attrNameLst>
                                      </p:cBhvr>
                                      <p:tavLst>
                                        <p:tav tm="0">
                                          <p:val>
                                            <p:fltVal val="0"/>
                                          </p:val>
                                        </p:tav>
                                        <p:tav tm="100000">
                                          <p:val>
                                            <p:strVal val="#ppt_w"/>
                                          </p:val>
                                        </p:tav>
                                      </p:tavLst>
                                    </p:anim>
                                    <p:anim calcmode="lin" valueType="num">
                                      <p:cBhvr>
                                        <p:cTn id="8" dur="1000" fill="hold"/>
                                        <p:tgtEl>
                                          <p:spTgt spid="29697"/>
                                        </p:tgtEl>
                                        <p:attrNameLst>
                                          <p:attrName>ppt_h</p:attrName>
                                        </p:attrNameLst>
                                      </p:cBhvr>
                                      <p:tavLst>
                                        <p:tav tm="0">
                                          <p:val>
                                            <p:fltVal val="0"/>
                                          </p:val>
                                        </p:tav>
                                        <p:tav tm="100000">
                                          <p:val>
                                            <p:strVal val="#ppt_h"/>
                                          </p:val>
                                        </p:tav>
                                      </p:tavLst>
                                    </p:anim>
                                    <p:anim calcmode="lin" valueType="num">
                                      <p:cBhvr>
                                        <p:cTn id="9" dur="1000" fill="hold"/>
                                        <p:tgtEl>
                                          <p:spTgt spid="29697"/>
                                        </p:tgtEl>
                                        <p:attrNameLst>
                                          <p:attrName>style.rotation</p:attrName>
                                        </p:attrNameLst>
                                      </p:cBhvr>
                                      <p:tavLst>
                                        <p:tav tm="0">
                                          <p:val>
                                            <p:fltVal val="360"/>
                                          </p:val>
                                        </p:tav>
                                        <p:tav tm="100000">
                                          <p:val>
                                            <p:fltVal val="0"/>
                                          </p:val>
                                        </p:tav>
                                      </p:tavLst>
                                    </p:anim>
                                    <p:animEffect transition="in" filter="fade">
                                      <p:cBhvr>
                                        <p:cTn id="10" dur="1000"/>
                                        <p:tgtEl>
                                          <p:spTgt spid="29697"/>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1505">
                                            <p:txEl>
                                              <p:pRg st="0" end="0"/>
                                            </p:txEl>
                                          </p:spTgt>
                                        </p:tgtEl>
                                        <p:attrNameLst>
                                          <p:attrName>style.visibility</p:attrName>
                                        </p:attrNameLst>
                                      </p:cBhvr>
                                      <p:to>
                                        <p:strVal val="visible"/>
                                      </p:to>
                                    </p:set>
                                    <p:anim calcmode="lin" valueType="num">
                                      <p:cBhvr>
                                        <p:cTn id="14" dur="500" fill="hold"/>
                                        <p:tgtEl>
                                          <p:spTgt spid="2150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1505">
                                            <p:txEl>
                                              <p:pRg st="0" end="0"/>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1505">
                                            <p:txEl>
                                              <p:pRg st="2" end="2"/>
                                            </p:txEl>
                                          </p:spTgt>
                                        </p:tgtEl>
                                        <p:attrNameLst>
                                          <p:attrName>style.visibility</p:attrName>
                                        </p:attrNameLst>
                                      </p:cBhvr>
                                      <p:to>
                                        <p:strVal val="visible"/>
                                      </p:to>
                                    </p:set>
                                    <p:anim calcmode="lin" valueType="num">
                                      <p:cBhvr>
                                        <p:cTn id="18" dur="500" fill="hold"/>
                                        <p:tgtEl>
                                          <p:spTgt spid="2150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1505">
                                            <p:txEl>
                                              <p:pRg st="2" end="2"/>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1505">
                                            <p:txEl>
                                              <p:pRg st="4" end="4"/>
                                            </p:txEl>
                                          </p:spTgt>
                                        </p:tgtEl>
                                        <p:attrNameLst>
                                          <p:attrName>style.visibility</p:attrName>
                                        </p:attrNameLst>
                                      </p:cBhvr>
                                      <p:to>
                                        <p:strVal val="visible"/>
                                      </p:to>
                                    </p:set>
                                    <p:anim calcmode="lin" valueType="num">
                                      <p:cBhvr>
                                        <p:cTn id="22" dur="500" fill="hold"/>
                                        <p:tgtEl>
                                          <p:spTgt spid="2150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1505">
                                            <p:txEl>
                                              <p:pRg st="4" end="4"/>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1505">
                                            <p:txEl>
                                              <p:pRg st="5" end="5"/>
                                            </p:txEl>
                                          </p:spTgt>
                                        </p:tgtEl>
                                        <p:attrNameLst>
                                          <p:attrName>style.visibility</p:attrName>
                                        </p:attrNameLst>
                                      </p:cBhvr>
                                      <p:to>
                                        <p:strVal val="visible"/>
                                      </p:to>
                                    </p:set>
                                    <p:anim calcmode="lin" valueType="num">
                                      <p:cBhvr>
                                        <p:cTn id="26" dur="500" fill="hold"/>
                                        <p:tgtEl>
                                          <p:spTgt spid="21505">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2150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0"/>
            <a:ext cx="8715436" cy="71250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WHAT THIS GRACE DOES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 all Christ’s parables, He spoke of the kingdom of Grace</a:t>
            </a:r>
            <a:r>
              <a:rPr kumimoji="0" lang="en-GB" sz="24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(…Continuation)</a:t>
            </a:r>
            <a:endParaRPr kumimoji="0" lang="en-GB" sz="24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Christ Object Lessons pg 96.2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5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But man cannot transform himself by the exercise of his will. He possesses no power by which this change can be effected. The leaven--something wholly from without--must be put into the meal before the desired change can be wrought in it. So the grace of God must be received by the sinner before he can be fitted for the kingdom of glory...</a:t>
            </a:r>
            <a:r>
              <a:rPr kumimoji="0" lang="en-GB" sz="24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As the leaven, when mingled with the meal, works from within outward, so it is by the renewing of the heart that the grace of God works to transform the life. </a:t>
            </a:r>
            <a:r>
              <a:rPr kumimoji="0" lang="en-GB" sz="24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No mere external change is sufficient to bring us into harmony with God. There are many who try to reform by correcting this or that bad habit, and they hope in this way to become Christians, but they are beginning in the wrong place. Our first work is with the heart. </a:t>
            </a:r>
            <a:endParaRPr kumimoji="0" lang="en-GB" sz="24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1246495"/>
            <a:ext cx="8822214"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WHAT THIS GRACE DOES</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400" b="1" i="0" u="none" strike="noStrike" normalizeH="0" baseline="0" dirty="0" smtClean="0">
                <a:ln w="18000">
                  <a:solidFill>
                    <a:srgbClr val="FFFF00"/>
                  </a:solidFill>
                  <a:prstDash val="solid"/>
                  <a:miter lim="800000"/>
                </a:ln>
                <a:blipFill>
                  <a:blip r:embed="rId2"/>
                  <a:tile tx="0" ty="0" sx="100000" sy="100000" flip="none" algn="tl"/>
                </a:blipFill>
                <a:effectLst>
                  <a:outerShdw blurRad="25500" dist="23000" dir="7020000" algn="tl">
                    <a:srgbClr val="000000">
                      <a:alpha val="50000"/>
                    </a:srgbClr>
                  </a:outerShdw>
                </a:effectLst>
                <a:latin typeface="Times New Roman" pitchFamily="18" charset="0"/>
                <a:ea typeface="Calibri" pitchFamily="34" charset="0"/>
                <a:cs typeface="Times New Roman" pitchFamily="18" charset="0"/>
              </a:rPr>
              <a:t>Proverbs 4:23</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500" b="1" i="0" u="none" strike="noStrike" normalizeH="0" baseline="0" dirty="0" smtClean="0">
              <a:ln w="18000">
                <a:solidFill>
                  <a:srgbClr val="FFFF00"/>
                </a:solidFill>
                <a:prstDash val="solid"/>
                <a:miter lim="800000"/>
              </a:ln>
              <a:blipFill>
                <a:blip r:embed="rId2"/>
                <a:tile tx="0" ty="0" sx="100000" sy="100000" flip="none" algn="tl"/>
              </a:blipFill>
              <a:effectLst>
                <a:outerShdw blurRad="25500" dist="23000" dir="7020000" algn="tl">
                  <a:srgbClr val="000000">
                    <a:alpha val="5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400" b="1" i="0" u="none" strike="noStrike" normalizeH="0" baseline="0" dirty="0" smtClean="0">
                <a:ln w="18000">
                  <a:solidFill>
                    <a:srgbClr val="FFFF00"/>
                  </a:solidFill>
                  <a:prstDash val="solid"/>
                  <a:miter lim="800000"/>
                </a:ln>
                <a:blipFill>
                  <a:blip r:embed="rId2"/>
                  <a:tile tx="0" ty="0" sx="100000" sy="100000" flip="none" algn="tl"/>
                </a:blipFill>
                <a:effectLst>
                  <a:outerShdw blurRad="25500" dist="23000" dir="7020000" algn="tl">
                    <a:srgbClr val="000000">
                      <a:alpha val="50000"/>
                    </a:srgbClr>
                  </a:outerShdw>
                </a:effectLst>
                <a:latin typeface="Times New Roman" pitchFamily="18" charset="0"/>
                <a:ea typeface="Calibri" pitchFamily="34" charset="0"/>
                <a:cs typeface="Times New Roman" pitchFamily="18" charset="0"/>
              </a:rPr>
              <a:t>Keep thy heart with all diligence; for out of it are the issues of life.</a:t>
            </a:r>
            <a:r>
              <a:rPr kumimoji="0" lang="en-GB" sz="5400" i="0" u="none" strike="noStrike" normalizeH="0" baseline="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kumimoji="0" lang="en-GB" sz="5400" i="0" u="none" strike="noStrike" normalizeH="0" baseline="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1505"/>
                                        </p:tgtEl>
                                      </p:cBhvr>
                                    </p:animEffect>
                                    <p:animScale>
                                      <p:cBhvr>
                                        <p:cTn id="7" dur="500" autoRev="1" fill="hold"/>
                                        <p:tgtEl>
                                          <p:spTgt spid="215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0482" name="Picture 2" descr="C:\Users\Kenneth Mariga\Pictures\MY COLLECTION- photos\Bible and Religion\prayer 2- man.jpg"/>
          <p:cNvPicPr>
            <a:picLocks noChangeAspect="1" noChangeArrowheads="1"/>
          </p:cNvPicPr>
          <p:nvPr/>
        </p:nvPicPr>
        <p:blipFill>
          <a:blip r:embed="rId3" cstate="print"/>
          <a:srcRect/>
          <a:stretch>
            <a:fillRect/>
          </a:stretch>
        </p:blipFill>
        <p:spPr bwMode="auto">
          <a:xfrm>
            <a:off x="5143504" y="785794"/>
            <a:ext cx="3786182" cy="2718641"/>
          </a:xfrm>
          <a:prstGeom prst="rect">
            <a:avLst/>
          </a:prstGeom>
          <a:ln>
            <a:noFill/>
          </a:ln>
          <a:effectLst>
            <a:softEdge rad="112500"/>
          </a:effectLst>
        </p:spPr>
      </p:pic>
      <p:sp>
        <p:nvSpPr>
          <p:cNvPr id="20481" name="Rectangle 1"/>
          <p:cNvSpPr>
            <a:spLocks noChangeArrowheads="1"/>
          </p:cNvSpPr>
          <p:nvPr/>
        </p:nvSpPr>
        <p:spPr bwMode="auto">
          <a:xfrm>
            <a:off x="214282" y="0"/>
            <a:ext cx="8643998"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MORE WE DRAW NEAR TO CHRIST THE MORE SINFUL WE SEE OURSELVES AND OUR REPENTANCE DEEPENS</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Job 42:5-6	</a:t>
            </a:r>
            <a:endParaRPr kumimoji="0" lang="en-GB" sz="2400" b="1" i="0" u="none" strike="noStrike" cap="none" normalizeH="0" baseline="0" dirty="0" smtClean="0">
              <a:ln>
                <a:noFill/>
              </a:ln>
              <a:solidFill>
                <a:srgbClr val="00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I have heard of thee by the hearing of the ear: but now mine eye </a:t>
            </a:r>
            <a:r>
              <a:rPr kumimoji="0" lang="en-GB" sz="2400" b="1" i="0" u="none" strike="noStrike" cap="none" normalizeH="0" baseline="0" dirty="0" err="1" smtClean="0">
                <a:ln>
                  <a:noFill/>
                </a:ln>
                <a:solidFill>
                  <a:srgbClr val="00FF00"/>
                </a:solidFill>
                <a:effectLst/>
                <a:latin typeface="Times New Roman" pitchFamily="18" charset="0"/>
                <a:ea typeface="Calibri" pitchFamily="34" charset="0"/>
                <a:cs typeface="Times New Roman" pitchFamily="18" charset="0"/>
              </a:rPr>
              <a:t>seeth</a:t>
            </a:r>
            <a:r>
              <a:rPr kumimoji="0" lang="en-GB" sz="24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 thee. Wherefore </a:t>
            </a:r>
            <a:r>
              <a:rPr kumimoji="0" lang="en-GB" sz="2400" b="1" i="0" u="sng" strike="noStrike" cap="none" normalizeH="0" baseline="0" dirty="0" smtClean="0">
                <a:ln>
                  <a:noFill/>
                </a:ln>
                <a:solidFill>
                  <a:srgbClr val="00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 abhor myself, and repent </a:t>
            </a:r>
            <a:r>
              <a:rPr kumimoji="0" lang="en-GB" sz="24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in dust and ashes.</a:t>
            </a:r>
            <a:endParaRPr kumimoji="0" lang="en-GB" sz="2400" b="1" i="0" u="none" strike="noStrike" cap="none" normalizeH="0" baseline="0" dirty="0" smtClean="0">
              <a:ln>
                <a:noFill/>
              </a:ln>
              <a:solidFill>
                <a:srgbClr val="00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Acts of the Apostles pg 561.2</a:t>
            </a:r>
            <a:endParaRPr kumimoji="0" lang="en-GB"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So will it be with all who behold Christ. The nearer we come to Jesus, and the more clearly we discern the purity of His character, the more clearly shall we see the exceeding sinfulness of sin, and the less shall we feel like exalting ourselves. There will be a continual reaching out of the soul after God, a continual, earnest, heartbreaking confession of sin and humbling of the heart before Him. At every advance step in our Christian experience our repentance will deepen.</a:t>
            </a:r>
            <a:r>
              <a:rPr kumimoji="0" lang="en-GB" sz="2400" b="0"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1">
                                            <p:txEl>
                                              <p:pRg st="2" end="2"/>
                                            </p:txEl>
                                          </p:spTgt>
                                        </p:tgtEl>
                                        <p:attrNameLst>
                                          <p:attrName>style.visibility</p:attrName>
                                        </p:attrNameLst>
                                      </p:cBhvr>
                                      <p:to>
                                        <p:strVal val="visible"/>
                                      </p:to>
                                    </p:set>
                                    <p:anim calcmode="lin" valueType="num">
                                      <p:cBhvr>
                                        <p:cTn id="7" dur="500" fill="hold"/>
                                        <p:tgtEl>
                                          <p:spTgt spid="2048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0481">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481">
                                            <p:txEl>
                                              <p:pRg st="3" end="3"/>
                                            </p:txEl>
                                          </p:spTgt>
                                        </p:tgtEl>
                                        <p:attrNameLst>
                                          <p:attrName>style.visibility</p:attrName>
                                        </p:attrNameLst>
                                      </p:cBhvr>
                                      <p:to>
                                        <p:strVal val="visible"/>
                                      </p:to>
                                    </p:set>
                                    <p:anim calcmode="lin" valueType="num">
                                      <p:cBhvr>
                                        <p:cTn id="11" dur="500" fill="hold"/>
                                        <p:tgtEl>
                                          <p:spTgt spid="20481">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048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481">
                                            <p:txEl>
                                              <p:pRg st="5" end="5"/>
                                            </p:txEl>
                                          </p:spTgt>
                                        </p:tgtEl>
                                        <p:attrNameLst>
                                          <p:attrName>style.visibility</p:attrName>
                                        </p:attrNameLst>
                                      </p:cBhvr>
                                      <p:to>
                                        <p:strVal val="visible"/>
                                      </p:to>
                                    </p:set>
                                    <p:anim calcmode="lin" valueType="num">
                                      <p:cBhvr>
                                        <p:cTn id="17" dur="500" fill="hold"/>
                                        <p:tgtEl>
                                          <p:spTgt spid="20481">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0481">
                                            <p:txEl>
                                              <p:pRg st="5" end="5"/>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0481">
                                            <p:txEl>
                                              <p:pRg st="6" end="6"/>
                                            </p:txEl>
                                          </p:spTgt>
                                        </p:tgtEl>
                                        <p:attrNameLst>
                                          <p:attrName>style.visibility</p:attrName>
                                        </p:attrNameLst>
                                      </p:cBhvr>
                                      <p:to>
                                        <p:strVal val="visible"/>
                                      </p:to>
                                    </p:set>
                                    <p:anim calcmode="lin" valueType="num">
                                      <p:cBhvr>
                                        <p:cTn id="21" dur="500" fill="hold"/>
                                        <p:tgtEl>
                                          <p:spTgt spid="20481">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048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4282" y="0"/>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2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MORE WE DRAW NEAR TO CHRIST THE MORE SINFUL WE SEE OURSELVES AND OUR REPENTANCE DEEPENS</a:t>
            </a:r>
            <a:r>
              <a:rPr kumimoji="0" lang="en-GB" sz="240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(…Continuation)</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What is repentance??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6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Steps to Christ pg 23.2</a:t>
            </a:r>
            <a:endParaRPr kumimoji="0" lang="en-GB" sz="3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Repentance includes sorrow for sin and a turning away from it. We shall not renounce sin unless we see its sinfulness; until we turn away from it in heart, there will be no real change in the life. </a:t>
            </a:r>
            <a:endParaRPr kumimoji="0" lang="en-GB" sz="36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p:cTn id="7" dur="1000" fill="hold"/>
                                        <p:tgtEl>
                                          <p:spTgt spid="2048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48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48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4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20481">
                                            <p:txEl>
                                              <p:pRg st="2" end="2"/>
                                            </p:txEl>
                                          </p:spTgt>
                                        </p:tgtEl>
                                        <p:attrNameLst>
                                          <p:attrName>style.visibility</p:attrName>
                                        </p:attrNameLst>
                                      </p:cBhvr>
                                      <p:to>
                                        <p:strVal val="visible"/>
                                      </p:to>
                                    </p:set>
                                    <p:anim calcmode="lin" valueType="num">
                                      <p:cBhvr>
                                        <p:cTn id="15" dur="500" fill="hold"/>
                                        <p:tgtEl>
                                          <p:spTgt spid="2048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0481">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0481">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048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0481">
                                            <p:txEl>
                                              <p:pRg st="4" end="4"/>
                                            </p:txEl>
                                          </p:spTgt>
                                        </p:tgtEl>
                                        <p:attrNameLst>
                                          <p:attrName>style.visibility</p:attrName>
                                        </p:attrNameLst>
                                      </p:cBhvr>
                                      <p:to>
                                        <p:strVal val="visible"/>
                                      </p:to>
                                    </p:set>
                                    <p:anim calcmode="lin" valueType="num">
                                      <p:cBhvr>
                                        <p:cTn id="23" dur="500" fill="hold"/>
                                        <p:tgtEl>
                                          <p:spTgt spid="2048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0481">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481">
                                            <p:txEl>
                                              <p:pRg st="5" end="5"/>
                                            </p:txEl>
                                          </p:spTgt>
                                        </p:tgtEl>
                                        <p:attrNameLst>
                                          <p:attrName>style.visibility</p:attrName>
                                        </p:attrNameLst>
                                      </p:cBhvr>
                                      <p:to>
                                        <p:strVal val="visible"/>
                                      </p:to>
                                    </p:set>
                                    <p:anim calcmode="lin" valueType="num">
                                      <p:cBhvr>
                                        <p:cTn id="27" dur="500" fill="hold"/>
                                        <p:tgtEl>
                                          <p:spTgt spid="20481">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048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C:\Users\Kenneth Mariga\Pictures\MISSIONS- photos\13.Ndabibi-Photos\ndab  (122).JPG"/>
          <p:cNvPicPr>
            <a:picLocks noChangeAspect="1" noChangeArrowheads="1"/>
          </p:cNvPicPr>
          <p:nvPr/>
        </p:nvPicPr>
        <p:blipFill>
          <a:blip r:embed="rId2"/>
          <a:srcRect/>
          <a:stretch>
            <a:fillRect/>
          </a:stretch>
        </p:blipFill>
        <p:spPr bwMode="auto">
          <a:xfrm>
            <a:off x="4572000" y="0"/>
            <a:ext cx="4572000" cy="6858000"/>
          </a:xfrm>
          <a:prstGeom prst="rect">
            <a:avLst/>
          </a:prstGeom>
          <a:ln>
            <a:noFill/>
          </a:ln>
          <a:effectLst>
            <a:softEdge rad="112500"/>
          </a:effectLst>
        </p:spPr>
      </p:pic>
      <p:sp>
        <p:nvSpPr>
          <p:cNvPr id="19460" name="Rectangle 4"/>
          <p:cNvSpPr>
            <a:spLocks noChangeArrowheads="1"/>
          </p:cNvSpPr>
          <p:nvPr/>
        </p:nvSpPr>
        <p:spPr bwMode="auto">
          <a:xfrm>
            <a:off x="-32" y="-27384"/>
            <a:ext cx="4572032"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CONCLUSION</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5T 740.2</a:t>
            </a:r>
            <a:endParaRPr kumimoji="0" lang="en-GB" sz="24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It is Satan's constant study to keep the minds of men occupied with those things which will prevent them from obtaining the knowledge of God. </a:t>
            </a:r>
            <a:endParaRPr kumimoji="0" lang="en-GB" sz="24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5T 743.2</a:t>
            </a:r>
            <a:endParaRPr kumimoji="0" lang="en-GB" sz="24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The </a:t>
            </a:r>
            <a:r>
              <a:rPr kumimoji="0" lang="en-GB" sz="2400" b="1"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meager views</a:t>
            </a:r>
            <a:r>
              <a:rPr kumimoji="0" lang="en-GB" sz="2400"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which so many have had of the exalted character and office of Christ have narrowed their religious experience and have greatly hindered their progress in the divine life.</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(Meager means=Deficient in amount or quality or extent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460">
                                            <p:txEl>
                                              <p:pRg st="5" end="5"/>
                                            </p:txEl>
                                          </p:spTgt>
                                        </p:tgtEl>
                                        <p:attrNameLst>
                                          <p:attrName>style.visibility</p:attrName>
                                        </p:attrNameLst>
                                      </p:cBhvr>
                                      <p:to>
                                        <p:strVal val="visible"/>
                                      </p:to>
                                    </p:set>
                                    <p:anim calcmode="lin" valueType="num">
                                      <p:cBhvr>
                                        <p:cTn id="7" dur="500" fill="hold"/>
                                        <p:tgtEl>
                                          <p:spTgt spid="19460">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9460">
                                            <p:txEl>
                                              <p:pRg st="5" end="5"/>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60">
                                            <p:txEl>
                                              <p:pRg st="6" end="6"/>
                                            </p:txEl>
                                          </p:spTgt>
                                        </p:tgtEl>
                                        <p:attrNameLst>
                                          <p:attrName>style.visibility</p:attrName>
                                        </p:attrNameLst>
                                      </p:cBhvr>
                                      <p:to>
                                        <p:strVal val="visible"/>
                                      </p:to>
                                    </p:set>
                                    <p:anim calcmode="lin" valueType="num">
                                      <p:cBhvr>
                                        <p:cTn id="11" dur="500" fill="hold"/>
                                        <p:tgtEl>
                                          <p:spTgt spid="19460">
                                            <p:txEl>
                                              <p:pRg st="6" end="6"/>
                                            </p:txEl>
                                          </p:spTgt>
                                        </p:tgtEl>
                                        <p:attrNameLst>
                                          <p:attrName>ppt_w</p:attrName>
                                        </p:attrNameLst>
                                      </p:cBhvr>
                                      <p:tavLst>
                                        <p:tav tm="0">
                                          <p:val>
                                            <p:fltVal val="0"/>
                                          </p:val>
                                        </p:tav>
                                        <p:tav tm="100000">
                                          <p:val>
                                            <p:strVal val="#ppt_w"/>
                                          </p:val>
                                        </p:tav>
                                      </p:tavLst>
                                    </p:anim>
                                    <p:anim calcmode="lin" valueType="num">
                                      <p:cBhvr>
                                        <p:cTn id="12" dur="500" fill="hold"/>
                                        <p:tgtEl>
                                          <p:spTgt spid="19460">
                                            <p:txEl>
                                              <p:pRg st="6" end="6"/>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460">
                                            <p:txEl>
                                              <p:pRg st="8" end="8"/>
                                            </p:txEl>
                                          </p:spTgt>
                                        </p:tgtEl>
                                        <p:attrNameLst>
                                          <p:attrName>style.visibility</p:attrName>
                                        </p:attrNameLst>
                                      </p:cBhvr>
                                      <p:to>
                                        <p:strVal val="visible"/>
                                      </p:to>
                                    </p:set>
                                    <p:anim calcmode="lin" valueType="num">
                                      <p:cBhvr>
                                        <p:cTn id="15" dur="500" fill="hold"/>
                                        <p:tgtEl>
                                          <p:spTgt spid="19460">
                                            <p:txEl>
                                              <p:pRg st="8" end="8"/>
                                            </p:txEl>
                                          </p:spTgt>
                                        </p:tgtEl>
                                        <p:attrNameLst>
                                          <p:attrName>ppt_w</p:attrName>
                                        </p:attrNameLst>
                                      </p:cBhvr>
                                      <p:tavLst>
                                        <p:tav tm="0">
                                          <p:val>
                                            <p:fltVal val="0"/>
                                          </p:val>
                                        </p:tav>
                                        <p:tav tm="100000">
                                          <p:val>
                                            <p:strVal val="#ppt_w"/>
                                          </p:val>
                                        </p:tav>
                                      </p:tavLst>
                                    </p:anim>
                                    <p:anim calcmode="lin" valueType="num">
                                      <p:cBhvr>
                                        <p:cTn id="16" dur="500" fill="hold"/>
                                        <p:tgtEl>
                                          <p:spTgt spid="19460">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3" descr="C:\Users\Kenneth Mariga\Pictures\MY COLLECTION- photos\Bible and Religion\pente1.jpeg"/>
          <p:cNvPicPr>
            <a:picLocks noChangeAspect="1" noChangeArrowheads="1"/>
          </p:cNvPicPr>
          <p:nvPr/>
        </p:nvPicPr>
        <p:blipFill>
          <a:blip r:embed="rId2"/>
          <a:srcRect/>
          <a:stretch>
            <a:fillRect/>
          </a:stretch>
        </p:blipFill>
        <p:spPr bwMode="auto">
          <a:xfrm>
            <a:off x="71437" y="214291"/>
            <a:ext cx="4143373" cy="6429420"/>
          </a:xfrm>
          <a:prstGeom prst="rect">
            <a:avLst/>
          </a:prstGeom>
          <a:ln w="38100">
            <a:solidFill>
              <a:schemeClr val="bg1"/>
            </a:solidFill>
          </a:ln>
          <a:effectLst>
            <a:outerShdw blurRad="292100" dist="139700" dir="2700000" algn="tl" rotWithShape="0">
              <a:srgbClr val="333333">
                <a:alpha val="65000"/>
              </a:srgbClr>
            </a:outerShdw>
          </a:effectLst>
        </p:spPr>
      </p:pic>
      <p:sp>
        <p:nvSpPr>
          <p:cNvPr id="5" name="Rectangle 4"/>
          <p:cNvSpPr/>
          <p:nvPr/>
        </p:nvSpPr>
        <p:spPr>
          <a:xfrm>
            <a:off x="4429124" y="214290"/>
            <a:ext cx="4429124" cy="6357982"/>
          </a:xfrm>
          <a:prstGeom prst="rect">
            <a:avLst/>
          </a:prstGeom>
          <a:ln w="38100">
            <a:solidFill>
              <a:schemeClr val="bg1"/>
            </a:solidFill>
          </a:ln>
          <a:effectLst>
            <a:glow rad="63500">
              <a:schemeClr val="accent4">
                <a:satMod val="175000"/>
                <a:alpha val="40000"/>
              </a:schemeClr>
            </a:glow>
          </a:effectLst>
        </p:spPr>
        <p:txBody>
          <a:bodyPr wrap="square">
            <a:spAutoFit/>
          </a:bodyPr>
          <a:lstStyle/>
          <a:p>
            <a:pPr lvl="0" algn="just" fontAlgn="base">
              <a:spcBef>
                <a:spcPct val="0"/>
              </a:spcBef>
              <a:spcAft>
                <a:spcPct val="0"/>
              </a:spcAft>
            </a:pPr>
            <a:r>
              <a:rPr kumimoji="0" lang="en-GB" sz="28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CONCLUSION</a:t>
            </a:r>
            <a:endParaRPr kumimoji="0" lang="en-GB" sz="2800" b="0" i="0" u="sng"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endParaRPr kumimoji="0" lang="en-GB"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en-GB"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more we know Him, the more we receive the latter rain</a:t>
            </a:r>
            <a:endParaRPr kumimoji="0" lang="en-GB" sz="2800" b="0"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endParaRPr kumimoji="0" lang="en-GB"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en-GB" sz="28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Hosea 6:3</a:t>
            </a:r>
            <a:r>
              <a:rPr kumimoji="0" lang="en-GB" sz="2800" b="0"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	</a:t>
            </a:r>
            <a:endParaRPr kumimoji="0" lang="en-GB" sz="2800" b="0" i="0" u="none" strike="noStrike" cap="none" normalizeH="0" baseline="0" dirty="0" smtClean="0">
              <a:ln>
                <a:noFill/>
              </a:ln>
              <a:solidFill>
                <a:srgbClr val="00FF00"/>
              </a:solidFill>
              <a:effectLst/>
              <a:latin typeface="Arial" pitchFamily="34" charset="0"/>
              <a:cs typeface="Arial" pitchFamily="34" charset="0"/>
            </a:endParaRPr>
          </a:p>
          <a:p>
            <a:pPr lvl="0" algn="just" eaLnBrk="0" fontAlgn="base" hangingPunct="0">
              <a:spcBef>
                <a:spcPct val="0"/>
              </a:spcBef>
              <a:spcAft>
                <a:spcPct val="0"/>
              </a:spcAft>
            </a:pPr>
            <a:r>
              <a:rPr kumimoji="0" lang="en-GB" sz="2800" b="0"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Then shall we know</a:t>
            </a:r>
            <a:r>
              <a:rPr kumimoji="0" lang="en-GB" sz="28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 if we follow on to know the LORD</a:t>
            </a:r>
            <a:r>
              <a:rPr kumimoji="0" lang="en-GB" sz="2800" b="0"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 His going forth is prepared as the morning; and He shall come unto us as the rain, as the </a:t>
            </a:r>
            <a:r>
              <a:rPr kumimoji="0" lang="en-GB" sz="2800" b="1"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latter</a:t>
            </a:r>
            <a:r>
              <a:rPr kumimoji="0" lang="en-GB" sz="2800" b="0" i="0" u="none" strike="noStrike" cap="none" normalizeH="0" baseline="0" dirty="0" smtClean="0">
                <a:ln>
                  <a:noFill/>
                </a:ln>
                <a:solidFill>
                  <a:srgbClr val="00FF00"/>
                </a:solidFill>
                <a:effectLst/>
                <a:latin typeface="Times New Roman" pitchFamily="18" charset="0"/>
                <a:ea typeface="Calibri" pitchFamily="34" charset="0"/>
                <a:cs typeface="Times New Roman" pitchFamily="18" charset="0"/>
              </a:rPr>
              <a:t> and former rain unto the earth.  </a:t>
            </a:r>
            <a:endParaRPr kumimoji="0" lang="en-GB" sz="2800" b="0" i="0" u="none" strike="noStrike" cap="none" normalizeH="0" baseline="0" dirty="0" smtClean="0">
              <a:ln>
                <a:noFill/>
              </a:ln>
              <a:solidFill>
                <a:srgbClr val="00FF00"/>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Kenneth Mariga\Pictures\MY COLLECTION- photos\Bible and Religion\Satan.jpg"/>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0" y="357190"/>
            <a:ext cx="4286248" cy="6500834"/>
          </a:xfrm>
          <a:prstGeom prst="rect">
            <a:avLst/>
          </a:prstGeom>
          <a:ln w="76200">
            <a:solidFill>
              <a:schemeClr val="tx1"/>
            </a:solidFill>
          </a:ln>
          <a:effectLst>
            <a:softEdge rad="317500"/>
          </a:effectLst>
        </p:spPr>
      </p:pic>
      <p:sp>
        <p:nvSpPr>
          <p:cNvPr id="25601" name="Rectangle 1"/>
          <p:cNvSpPr>
            <a:spLocks noChangeArrowheads="1"/>
          </p:cNvSpPr>
          <p:nvPr/>
        </p:nvSpPr>
        <p:spPr bwMode="auto">
          <a:xfrm>
            <a:off x="3929058" y="0"/>
            <a:ext cx="5214942"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INTRODUCTION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These false conceptions are brought about by Satan</a:t>
            </a:r>
            <a:endParaRPr kumimoji="0" lang="en-GB" sz="2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9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Great Controversy pg 569.1</a:t>
            </a:r>
            <a:endParaRPr kumimoji="0" lang="en-GB" sz="28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It is Satan's constant effort to misrepresent </a:t>
            </a:r>
            <a:r>
              <a:rPr kumimoji="0" lang="en-GB"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character of God</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GB" sz="2800" b="1" i="1"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the nature of sin, </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and </a:t>
            </a:r>
            <a:r>
              <a:rPr kumimoji="0" lang="en-GB" sz="2800" b="1" i="1" u="none" strike="noStrike" cap="none" normalizeH="0" baseline="0" dirty="0" smtClean="0">
                <a:ln>
                  <a:noFill/>
                </a:ln>
                <a:solidFill>
                  <a:srgbClr val="333300"/>
                </a:solidFill>
                <a:effectLst/>
                <a:latin typeface="Times New Roman" pitchFamily="18" charset="0"/>
                <a:ea typeface="Calibri" pitchFamily="34" charset="0"/>
                <a:cs typeface="Times New Roman" pitchFamily="18" charset="0"/>
              </a:rPr>
              <a:t>the real issues at stake in the great controversy</a:t>
            </a:r>
            <a:r>
              <a:rPr kumimoji="0" lang="en-GB" sz="2800" b="0" i="1" u="none" strike="noStrike" cap="none" normalizeH="0" baseline="0" dirty="0" smtClean="0">
                <a:ln>
                  <a:noFill/>
                </a:ln>
                <a:solidFill>
                  <a:srgbClr val="333300"/>
                </a:solidFill>
                <a:effectLst/>
                <a:latin typeface="Times New Roman" pitchFamily="18" charset="0"/>
                <a:ea typeface="Calibri" pitchFamily="34" charset="0"/>
                <a:cs typeface="Times New Roman" pitchFamily="18" charset="0"/>
              </a:rPr>
              <a:t>.</a:t>
            </a: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His sophistry lessens the obligation of the divine law and gives men license to sin. At the same time </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he causes them to cherish false conceptions of God </a:t>
            </a: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so that they regard Him with fear and hate rather than with love.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85720" y="0"/>
            <a:ext cx="864399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CONCLUSION</a:t>
            </a:r>
            <a:r>
              <a:rPr kumimoji="0" lang="en-GB" sz="24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(…Continuation)</a:t>
            </a:r>
            <a:endPar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pP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r>
              <a:rPr lang="en-GB" sz="2400" b="1" i="1" dirty="0" smtClean="0">
                <a:solidFill>
                  <a:srgbClr val="0000CC"/>
                </a:solidFill>
                <a:latin typeface="Times New Roman" pitchFamily="18" charset="0"/>
                <a:cs typeface="Times New Roman" pitchFamily="18" charset="0"/>
              </a:rPr>
              <a:t>Christ </a:t>
            </a:r>
            <a:r>
              <a:rPr lang="en-GB" sz="2400" b="1" i="1" dirty="0">
                <a:solidFill>
                  <a:srgbClr val="0000CC"/>
                </a:solidFill>
                <a:latin typeface="Times New Roman" pitchFamily="18" charset="0"/>
                <a:cs typeface="Times New Roman" pitchFamily="18" charset="0"/>
              </a:rPr>
              <a:t>Object Lessons pg </a:t>
            </a:r>
            <a:r>
              <a:rPr lang="en-GB" sz="2400" b="1" i="1" dirty="0" smtClean="0">
                <a:solidFill>
                  <a:srgbClr val="0000CC"/>
                </a:solidFill>
                <a:latin typeface="Times New Roman" pitchFamily="18" charset="0"/>
                <a:cs typeface="Times New Roman" pitchFamily="18" charset="0"/>
              </a:rPr>
              <a:t>415</a:t>
            </a:r>
          </a:p>
          <a:p>
            <a:pPr algn="just"/>
            <a:endParaRPr lang="en-GB" sz="2400" b="1" dirty="0">
              <a:solidFill>
                <a:srgbClr val="0000CC"/>
              </a:solidFill>
              <a:latin typeface="Times New Roman" pitchFamily="18" charset="0"/>
              <a:cs typeface="Times New Roman" pitchFamily="18" charset="0"/>
            </a:endParaRPr>
          </a:p>
          <a:p>
            <a:pPr algn="just"/>
            <a:r>
              <a:rPr lang="en-GB" sz="2400" i="1" dirty="0" smtClean="0">
                <a:solidFill>
                  <a:srgbClr val="0000CC"/>
                </a:solidFill>
                <a:latin typeface="Times New Roman" pitchFamily="18" charset="0"/>
                <a:cs typeface="Times New Roman" pitchFamily="18" charset="0"/>
              </a:rPr>
              <a:t>It </a:t>
            </a:r>
            <a:r>
              <a:rPr lang="en-GB" sz="2400" i="1" dirty="0">
                <a:solidFill>
                  <a:srgbClr val="0000CC"/>
                </a:solidFill>
                <a:latin typeface="Times New Roman" pitchFamily="18" charset="0"/>
                <a:cs typeface="Times New Roman" pitchFamily="18" charset="0"/>
              </a:rPr>
              <a:t>is the darkness of misapprehension of God that is enshrouding the world. Men are losing their knowledge of His character. It has been misunderstood and misinterpreted. At this time a message from God is to be proclaimed, a message illuminating in its influence and saving in its power. His character is to be made known. Into the darkness of the world is to be shed the light of His glory, the light of His goodness, mercy, and truth....Those who wait for the Bridegroom's coming are to say to the people, "Behold your God." </a:t>
            </a:r>
            <a:r>
              <a:rPr lang="en-GB" sz="2400" b="1" i="1" dirty="0">
                <a:solidFill>
                  <a:srgbClr val="0000CC"/>
                </a:solidFill>
                <a:latin typeface="Times New Roman" pitchFamily="18" charset="0"/>
                <a:cs typeface="Times New Roman" pitchFamily="18" charset="0"/>
              </a:rPr>
              <a:t>The last rays of merciful light, the last message of mercy to be given to the world, is a revelation of His character of love</a:t>
            </a:r>
            <a:r>
              <a:rPr lang="en-GB" sz="2400" i="1" dirty="0">
                <a:solidFill>
                  <a:srgbClr val="0000CC"/>
                </a:solidFill>
                <a:latin typeface="Times New Roman" pitchFamily="18" charset="0"/>
                <a:cs typeface="Times New Roman" pitchFamily="18" charset="0"/>
              </a:rPr>
              <a:t>. The children of God are to manifest His glory. In their own life and character they are to reveal </a:t>
            </a:r>
            <a:r>
              <a:rPr lang="en-GB" sz="2400" b="1" i="1" dirty="0">
                <a:solidFill>
                  <a:srgbClr val="0000CC"/>
                </a:solidFill>
                <a:latin typeface="Times New Roman" pitchFamily="18" charset="0"/>
                <a:cs typeface="Times New Roman" pitchFamily="18" charset="0"/>
              </a:rPr>
              <a:t>what the grace of God has done for them</a:t>
            </a:r>
            <a:endParaRPr kumimoji="0" lang="en-GB" sz="24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18085" y="116632"/>
            <a:ext cx="8882742" cy="584775"/>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smtClean="0"/>
              <a:t>JEREMIAH 3</a:t>
            </a:r>
            <a:endParaRPr lang="en-US" sz="3200" dirty="0"/>
          </a:p>
        </p:txBody>
      </p:sp>
    </p:spTree>
    <p:extLst>
      <p:ext uri="{BB962C8B-B14F-4D97-AF65-F5344CB8AC3E}">
        <p14:creationId xmlns:p14="http://schemas.microsoft.com/office/powerpoint/2010/main" val="2555962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18085" y="116632"/>
            <a:ext cx="8882742" cy="6494085"/>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According to the Jewish historian Josephus, after Alexander the Great worshiped in the Temple at Jerusalem following his reception by </a:t>
            </a:r>
            <a:r>
              <a:rPr lang="en-US" sz="3200" dirty="0" err="1"/>
              <a:t>Juddua</a:t>
            </a:r>
            <a:r>
              <a:rPr lang="en-US" sz="3200" dirty="0"/>
              <a:t> the high priest, a spirit of friendliness developed between the Greeks and the Jews. Alexander's generals found it difficult to understand why their chief should embrace the high priest when they met on Mount Scopus, instead of putting him to death. Alexander told his officials that what occurred that day was shown to him in a vision when he was in Macedonia, and he wanted the privilege of entering the Temple and worshiping the God of </a:t>
            </a:r>
            <a:r>
              <a:rPr lang="en-US" sz="3200" dirty="0" err="1"/>
              <a:t>Juddua</a:t>
            </a:r>
            <a:r>
              <a:rPr lang="en-US" sz="3200" dirty="0"/>
              <a:t> </a:t>
            </a:r>
            <a:r>
              <a:rPr lang="en-US" sz="3200" i="1" dirty="0"/>
              <a:t>(</a:t>
            </a:r>
            <a:r>
              <a:rPr lang="en-US" sz="3200" dirty="0"/>
              <a:t>Josephus</a:t>
            </a:r>
            <a:r>
              <a:rPr lang="en-US" sz="3200" i="1" dirty="0"/>
              <a:t>, Antiquities of the Jews 11. 8. 5).</a:t>
            </a:r>
            <a:r>
              <a:rPr lang="en-US" sz="3200" dirty="0"/>
              <a:t> </a:t>
            </a:r>
          </a:p>
        </p:txBody>
      </p:sp>
    </p:spTree>
    <p:extLst>
      <p:ext uri="{BB962C8B-B14F-4D97-AF65-F5344CB8AC3E}">
        <p14:creationId xmlns:p14="http://schemas.microsoft.com/office/powerpoint/2010/main" val="3980461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59221" y="260648"/>
            <a:ext cx="8882742" cy="6494085"/>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The Greeks assured the Jews that they desired to be their true friends and benefactors. They desired to learn more of the God of the Hebrews. An arrangement was entered into that allowed a large number of rabbis from Jerusalem to go to Alexandria in Egypt and translate the writings of the Jewish Scriptures into the Greek language. Greek scholarship and learning was seeking in every way possible to enhance the value of its own culture and refinement. It was also suggested by the Greeks that the Jews send their talented young men to Alexandria for training and instruction in the philosophies, sciences, and learning of the Greeks.</a:t>
            </a:r>
          </a:p>
        </p:txBody>
      </p:sp>
    </p:spTree>
    <p:extLst>
      <p:ext uri="{BB962C8B-B14F-4D97-AF65-F5344CB8AC3E}">
        <p14:creationId xmlns:p14="http://schemas.microsoft.com/office/powerpoint/2010/main" val="990348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07504" y="255414"/>
            <a:ext cx="8882742" cy="5693866"/>
          </a:xfrm>
          <a:prstGeom prst="rect">
            <a:avLst/>
          </a:prstGeom>
          <a:solidFill>
            <a:srgbClr val="00B0F0"/>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2800" dirty="0"/>
              <a:t>Many of the elders of Israel feared the results of such a course, the sages remembering the sorrows of their ancestors who came into contact with heathen manners and customs. They counseled the younger men against such a procedure. These, in turn, argued that it would be an advantage for strong, thoughtful, vigorous young men to enter the schools of Greece, as they might influence</a:t>
            </a:r>
            <a:r>
              <a:rPr lang="en-US" sz="2800" dirty="0">
                <a:solidFill>
                  <a:srgbClr val="FF0000"/>
                </a:solidFill>
              </a:rPr>
              <a:t> </a:t>
            </a:r>
            <a:r>
              <a:rPr lang="en-US" sz="2800" b="1" dirty="0">
                <a:solidFill>
                  <a:srgbClr val="FF0000"/>
                </a:solidFill>
              </a:rPr>
              <a:t>the philosophers and Greek scholars to see the value and beauty of the Jewish religion, and some of the learned Greeks might embrace Judaism. Still, the aged men of Israel advised against it. </a:t>
            </a:r>
            <a:r>
              <a:rPr lang="en-US" sz="2800" dirty="0"/>
              <a:t>They maintained that should the younger men come into contact with the learning of the heathen, it might be ruinous to the future of the Jewish race</a:t>
            </a:r>
          </a:p>
        </p:txBody>
      </p:sp>
    </p:spTree>
    <p:extLst>
      <p:ext uri="{BB962C8B-B14F-4D97-AF65-F5344CB8AC3E}">
        <p14:creationId xmlns:p14="http://schemas.microsoft.com/office/powerpoint/2010/main" val="662712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07504" y="148680"/>
            <a:ext cx="8882742" cy="5693866"/>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2800" dirty="0"/>
              <a:t>The Greeks assured the fathers in Israel that they could hold to their own standards of religion. They were encouraged to believe that the synagogues where the children were taught their religion would not be interfered with; their </a:t>
            </a:r>
            <a:r>
              <a:rPr lang="en-US" sz="2800" i="1" dirty="0"/>
              <a:t>Beth </a:t>
            </a:r>
            <a:r>
              <a:rPr lang="en-US" sz="2800" i="1" dirty="0" err="1"/>
              <a:t>Hamedrosh</a:t>
            </a:r>
            <a:r>
              <a:rPr lang="en-US" sz="2800" dirty="0"/>
              <a:t> (house of learning, their high schools), where their young people received preparatory training, would continue as heretofore; the </a:t>
            </a:r>
            <a:r>
              <a:rPr lang="en-US" sz="2800" i="1" dirty="0"/>
              <a:t>Talmud Torah</a:t>
            </a:r>
            <a:r>
              <a:rPr lang="en-US" sz="2800" dirty="0"/>
              <a:t> (their colleges where advanced studies were conducted) would be strengthened if the teachers of the law could draw from the wisdom and learning of the scholars of Greece; and by receiving recognition from Greece, at that time the world's greatest nation, the graduates of Jewish schools would be greatly advantaged. </a:t>
            </a:r>
          </a:p>
        </p:txBody>
      </p:sp>
    </p:spTree>
    <p:extLst>
      <p:ext uri="{BB962C8B-B14F-4D97-AF65-F5344CB8AC3E}">
        <p14:creationId xmlns:p14="http://schemas.microsoft.com/office/powerpoint/2010/main" val="254661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30629" y="1059549"/>
            <a:ext cx="8882742" cy="4031873"/>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Many of Israel's influential men yielded to Greek urging. They said that God would help their young men to be true to their religion, and the training schools of Jewry would have a better standing in the eyes of the nations. The men of Israel were made to feel that the advantages of the Jewish scholars would be immeasurable. The young men would gain knowledge, influence, prestige.</a:t>
            </a:r>
          </a:p>
        </p:txBody>
      </p:sp>
    </p:spTree>
    <p:extLst>
      <p:ext uri="{BB962C8B-B14F-4D97-AF65-F5344CB8AC3E}">
        <p14:creationId xmlns:p14="http://schemas.microsoft.com/office/powerpoint/2010/main" val="415180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30629" y="1059549"/>
            <a:ext cx="8882742" cy="5016758"/>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Gradually the Jewish schools came to confer degrees upon their graduates. There were the </a:t>
            </a:r>
            <a:r>
              <a:rPr lang="en-US" sz="3200" dirty="0" err="1"/>
              <a:t>Rav</a:t>
            </a:r>
            <a:r>
              <a:rPr lang="en-US" sz="3200" dirty="0"/>
              <a:t>, or rabbi, the </a:t>
            </a:r>
            <a:r>
              <a:rPr lang="en-US" sz="3200" dirty="0" err="1"/>
              <a:t>Tana</a:t>
            </a:r>
            <a:r>
              <a:rPr lang="en-US" sz="3200" dirty="0"/>
              <a:t>, the </a:t>
            </a:r>
            <a:r>
              <a:rPr lang="en-US" sz="3200" dirty="0" err="1"/>
              <a:t>Gayon</a:t>
            </a:r>
            <a:r>
              <a:rPr lang="en-US" sz="3200" dirty="0"/>
              <a:t>, the </a:t>
            </a:r>
            <a:r>
              <a:rPr lang="en-US" sz="3200" dirty="0" err="1"/>
              <a:t>Sadi</a:t>
            </a:r>
            <a:r>
              <a:rPr lang="en-US" sz="3200" dirty="0"/>
              <a:t>, and the </a:t>
            </a:r>
            <a:r>
              <a:rPr lang="en-US" sz="3200" dirty="0" err="1"/>
              <a:t>Rabbon</a:t>
            </a:r>
            <a:r>
              <a:rPr lang="en-US" sz="3200" dirty="0"/>
              <a:t>. It was thought necessary for the graduates of the rabbinical schools to display their rank by wearing different clothing. Little by little an educational aristocracy was formed, which was called the Sanhedrin. This term is of Greek origin, the Hebrew name being </a:t>
            </a:r>
            <a:r>
              <a:rPr lang="en-US" sz="3200" i="1" dirty="0"/>
              <a:t>Beth din ha-go-</a:t>
            </a:r>
            <a:r>
              <a:rPr lang="en-US" sz="3200" i="1" dirty="0" err="1"/>
              <a:t>dol</a:t>
            </a:r>
            <a:r>
              <a:rPr lang="en-US" sz="3200" dirty="0"/>
              <a:t>, Great House of Judgment.</a:t>
            </a:r>
          </a:p>
        </p:txBody>
      </p:sp>
    </p:spTree>
    <p:extLst>
      <p:ext uri="{BB962C8B-B14F-4D97-AF65-F5344CB8AC3E}">
        <p14:creationId xmlns:p14="http://schemas.microsoft.com/office/powerpoint/2010/main" val="1958971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30629" y="1059550"/>
            <a:ext cx="8882742" cy="5509200"/>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The religious schools continued to operate, but a marked declension in spiritual influence and power was apparent. Year by year the word of God was studied less, as studies based on culture and philosophy increased. Human concerns became exalted and God was less thought of. The rabbi was extolled; the unlearned were depreciated. Piety gradually diminished as form and ceremony increased. Many laws were passed favoring </a:t>
            </a:r>
            <a:r>
              <a:rPr lang="en-US" sz="3200" dirty="0" err="1"/>
              <a:t>rabbinism</a:t>
            </a:r>
            <a:r>
              <a:rPr lang="en-US" sz="3200" dirty="0"/>
              <a:t> and school customs, yet students were encouraged to love and obey God.</a:t>
            </a:r>
          </a:p>
        </p:txBody>
      </p:sp>
    </p:spTree>
    <p:extLst>
      <p:ext uri="{BB962C8B-B14F-4D97-AF65-F5344CB8AC3E}">
        <p14:creationId xmlns:p14="http://schemas.microsoft.com/office/powerpoint/2010/main" val="1008739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30629" y="1059549"/>
            <a:ext cx="8882742" cy="4031873"/>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In </a:t>
            </a:r>
            <a:r>
              <a:rPr lang="en-US" sz="3200" i="1" dirty="0"/>
              <a:t>Ethics of the Fathers</a:t>
            </a:r>
            <a:r>
              <a:rPr lang="en-US" sz="3200" dirty="0"/>
              <a:t> the rabbis taught "A child of five years should study the Bible, at ten the </a:t>
            </a:r>
            <a:r>
              <a:rPr lang="en-US" sz="3200" dirty="0" err="1"/>
              <a:t>Mishna</a:t>
            </a:r>
            <a:r>
              <a:rPr lang="en-US" sz="3200" dirty="0"/>
              <a:t>, at fifteen the </a:t>
            </a:r>
            <a:r>
              <a:rPr lang="en-US" sz="3200" dirty="0" err="1"/>
              <a:t>Gemara</a:t>
            </a:r>
            <a:r>
              <a:rPr lang="en-US" sz="3200" dirty="0"/>
              <a:t>."</a:t>
            </a:r>
          </a:p>
          <a:p>
            <a:pPr algn="just"/>
            <a:r>
              <a:rPr lang="en-US" sz="3200" dirty="0"/>
              <a:t>The </a:t>
            </a:r>
            <a:r>
              <a:rPr lang="en-US" sz="3200" dirty="0" err="1"/>
              <a:t>Mishna</a:t>
            </a:r>
            <a:r>
              <a:rPr lang="en-US" sz="3200" dirty="0"/>
              <a:t> is a voluminous commentary on the Bible; the </a:t>
            </a:r>
            <a:r>
              <a:rPr lang="en-US" sz="3200" dirty="0" err="1"/>
              <a:t>Gemara</a:t>
            </a:r>
            <a:r>
              <a:rPr lang="en-US" sz="3200" dirty="0"/>
              <a:t> is the commentary of the </a:t>
            </a:r>
            <a:r>
              <a:rPr lang="en-US" sz="3200" dirty="0" err="1"/>
              <a:t>Mishna</a:t>
            </a:r>
            <a:r>
              <a:rPr lang="en-US" sz="3200" dirty="0"/>
              <a:t>. So as the student advanced in years and developed in mental acumen, he studied God's word less and human writings more.</a:t>
            </a:r>
          </a:p>
        </p:txBody>
      </p:sp>
    </p:spTree>
    <p:extLst>
      <p:ext uri="{BB962C8B-B14F-4D97-AF65-F5344CB8AC3E}">
        <p14:creationId xmlns:p14="http://schemas.microsoft.com/office/powerpoint/2010/main" val="11423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FALSE CONCEPTIONS AT THE TIME OF CHRIST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Desire of Ages pg 299.2</a:t>
            </a:r>
            <a:endParaRPr kumimoji="0" lang="en-GB" sz="22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With a feeling...There were scribes and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Pharisees who looked forward to the day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when they should have dominion over the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hated Romans, and possess the riches and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splendor of the world's great empire. The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poor peasants and fishermen hoped to hear the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assurance that their wretched hovels, the scanty food,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life of toil, and fear of want were to be exchanged for mansions of plenty and days of ease. In place of the one coarse garment which was their covering by day, and their blanket at night, they hoped that Christ would give them the rich and costly robes of their conquerors. All hearts thrilled with the proud hope that Israel was soon to be honored before the nations as the chosen of the Lord, and Jerusalem exalted as the head of a universal kingdom..</a:t>
            </a:r>
            <a:r>
              <a:rPr kumimoji="0" lang="en-GB" sz="22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Christ disappointed the hope of worldly greatness. In the Sermon on the Mount He sought to undo the work that had been wrought by false education, and to give His hearers a right conception of His kingdom and of His own character.</a:t>
            </a:r>
            <a:r>
              <a:rPr kumimoji="0" lang="en-GB" sz="22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t>
            </a:r>
            <a:endParaRPr kumimoji="0" lang="en-GB" sz="2200" b="0" i="0" u="none" strike="noStrike" cap="none" normalizeH="0" baseline="0" dirty="0" smtClean="0">
              <a:ln>
                <a:noFill/>
              </a:ln>
              <a:solidFill>
                <a:srgbClr val="0000CC"/>
              </a:solidFill>
              <a:effectLst/>
              <a:latin typeface="Arial" pitchFamily="34" charset="0"/>
              <a:cs typeface="Arial" pitchFamily="34" charset="0"/>
            </a:endParaRPr>
          </a:p>
        </p:txBody>
      </p:sp>
      <p:pic>
        <p:nvPicPr>
          <p:cNvPr id="24578" name="Picture 2" descr="C:\Users\Kenneth Mariga\Pictures\MY COLLECTION- photos\Bible and Religion\Jesus disciples.PNG"/>
          <p:cNvPicPr>
            <a:picLocks noChangeAspect="1" noChangeArrowheads="1"/>
          </p:cNvPicPr>
          <p:nvPr/>
        </p:nvPicPr>
        <p:blipFill>
          <a:blip r:embed="rId2"/>
          <a:srcRect/>
          <a:stretch>
            <a:fillRect/>
          </a:stretch>
        </p:blipFill>
        <p:spPr bwMode="auto">
          <a:xfrm>
            <a:off x="4614895" y="142852"/>
            <a:ext cx="4600575" cy="3457575"/>
          </a:xfrm>
          <a:prstGeom prst="ellipse">
            <a:avLst/>
          </a:prstGeom>
          <a:ln>
            <a:noFill/>
          </a:ln>
          <a:effectLst>
            <a:softEdge rad="317500"/>
          </a:effectLst>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255562" y="116632"/>
            <a:ext cx="8882742" cy="6001643"/>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In order for leaders to be accepted by Jewish assemblies, they must have completed a course in the rabbinical schools. Those who failed to follow the procedure mapped out by the Great Sanhedrin (or by the lesser Sanhedrin located in cities and towns of Palestine outside Jerusalem, headquarters of the </a:t>
            </a:r>
            <a:r>
              <a:rPr lang="en-US" sz="3200" i="1" dirty="0"/>
              <a:t>Beth din ha-go-</a:t>
            </a:r>
            <a:r>
              <a:rPr lang="en-US" sz="3200" i="1" dirty="0" err="1"/>
              <a:t>dol</a:t>
            </a:r>
            <a:r>
              <a:rPr lang="en-US" sz="3200" dirty="0"/>
              <a:t>, The Great House of Judgment) received no recognition by the populace. The graduate rabbi was known by his garb. It was imperative that rabbinical qualifications be met in order for a person to gain a hearing by the children of Abraham</a:t>
            </a:r>
          </a:p>
        </p:txBody>
      </p:sp>
    </p:spTree>
    <p:extLst>
      <p:ext uri="{BB962C8B-B14F-4D97-AF65-F5344CB8AC3E}">
        <p14:creationId xmlns:p14="http://schemas.microsoft.com/office/powerpoint/2010/main" val="2384586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0" y="404664"/>
            <a:ext cx="8882742" cy="6124754"/>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2800" dirty="0"/>
              <a:t>Such were conditions in the land of Judea at the time John and Jesus appeared.</a:t>
            </a:r>
          </a:p>
          <a:p>
            <a:pPr algn="just"/>
            <a:r>
              <a:rPr lang="en-US" sz="2800" dirty="0"/>
              <a:t>"By the </a:t>
            </a:r>
            <a:r>
              <a:rPr lang="en-US" sz="2800" dirty="0" err="1"/>
              <a:t>Babylonish</a:t>
            </a:r>
            <a:r>
              <a:rPr lang="en-US" sz="2800" dirty="0"/>
              <a:t> captivity the Israelites were effectually cured of the worship of graven images. During the centuries that followed, they suffered from the oppression of heathen foes until the conviction became fixed that their prosperity depended upon their obedience to the law of God . . . After the return from Babylon, much attention was given to religious instruction. All over the country, synagogues were erected where the law was expounded by the priests and scribes. And schools were established, which, together with the arts and sciences, professed to teach the principles of righteousness. But these agencies became corrupted . . . In many things they conformed to the practices of idolaters.</a:t>
            </a:r>
          </a:p>
        </p:txBody>
      </p:sp>
    </p:spTree>
    <p:extLst>
      <p:ext uri="{BB962C8B-B14F-4D97-AF65-F5344CB8AC3E}">
        <p14:creationId xmlns:p14="http://schemas.microsoft.com/office/powerpoint/2010/main" val="4007294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30629" y="1059550"/>
            <a:ext cx="8882742" cy="5509200"/>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a:t>"As they departed from God, the Jews in a great degree lost sight of the teaching of the ritual service . . . The Jews lost the spiritual life from their ceremonies, and clung to the dead forms . . . In order to supply the place of that which they had lost, the priests and rabbis multiplied requirements of their own; and the more rigid they grew, the less of the love of God was manifested. They measured their holiness by the multitude of their ceremonies, while their hearts were filled with pride and hypocrisy."-- </a:t>
            </a:r>
            <a:r>
              <a:rPr lang="en-US" sz="3200" i="1" dirty="0"/>
              <a:t>The Desire of Ages, 29</a:t>
            </a:r>
            <a:endParaRPr lang="en-US" sz="3200" dirty="0"/>
          </a:p>
        </p:txBody>
      </p:sp>
    </p:spTree>
    <p:extLst>
      <p:ext uri="{BB962C8B-B14F-4D97-AF65-F5344CB8AC3E}">
        <p14:creationId xmlns:p14="http://schemas.microsoft.com/office/powerpoint/2010/main" val="3291535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30629" y="1059550"/>
            <a:ext cx="8882742" cy="2554545"/>
          </a:xfrm>
          <a:prstGeom prst="rect">
            <a:avLst/>
          </a:prstGeom>
          <a:solidFill>
            <a:schemeClr val="accent2"/>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3200" dirty="0" smtClean="0"/>
              <a:t>ACTS 3</a:t>
            </a:r>
          </a:p>
          <a:p>
            <a:pPr algn="just"/>
            <a:endParaRPr lang="en-US" sz="3200" dirty="0"/>
          </a:p>
          <a:p>
            <a:pPr algn="just"/>
            <a:r>
              <a:rPr lang="en-US" sz="3200" dirty="0" smtClean="0"/>
              <a:t>Matthew 28:18</a:t>
            </a:r>
          </a:p>
          <a:p>
            <a:pPr algn="just"/>
            <a:endParaRPr lang="en-US" sz="3200" dirty="0"/>
          </a:p>
          <a:p>
            <a:pPr algn="just"/>
            <a:r>
              <a:rPr lang="en-US" sz="3200" dirty="0" smtClean="0"/>
              <a:t>Psalms 116:10</a:t>
            </a:r>
            <a:endParaRPr lang="en-US" sz="3200" dirty="0"/>
          </a:p>
        </p:txBody>
      </p:sp>
    </p:spTree>
    <p:extLst>
      <p:ext uri="{BB962C8B-B14F-4D97-AF65-F5344CB8AC3E}">
        <p14:creationId xmlns:p14="http://schemas.microsoft.com/office/powerpoint/2010/main" val="529175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55781" y="116632"/>
            <a:ext cx="8882742" cy="6494085"/>
          </a:xfrm>
          <a:prstGeom prst="rect">
            <a:avLst/>
          </a:prstGeom>
          <a:solidFill>
            <a:srgbClr val="FFFF00"/>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1300" dirty="0" smtClean="0"/>
              <a:t>WORSHIPING AT SATAN’S THRONE</a:t>
            </a:r>
          </a:p>
          <a:p>
            <a:pPr algn="just"/>
            <a:endParaRPr lang="en-US" sz="1300" dirty="0"/>
          </a:p>
          <a:p>
            <a:pPr algn="just"/>
            <a:r>
              <a:rPr lang="en-US" sz="1300" dirty="0"/>
              <a:t>End of the 2300 Days</a:t>
            </a:r>
          </a:p>
          <a:p>
            <a:pPr algn="just"/>
            <a:endParaRPr lang="en-US" sz="1300" dirty="0"/>
          </a:p>
          <a:p>
            <a:pPr algn="just"/>
            <a:r>
              <a:rPr lang="en-US" sz="1300" dirty="0" smtClean="0"/>
              <a:t>I </a:t>
            </a:r>
            <a:r>
              <a:rPr lang="en-US" sz="1300" dirty="0"/>
              <a:t>saw a throne, and on it sat the Father and the Son. I gazed on Jesus' countenance and admired His lovely person. The Father's person I could not behold, for a cloud of glorious light covered Him. I asked Jesus if His Father had a form like Himself. He said He had, but I could not behold it, for said He, "If you should once behold the glory of His person, you would cease to exist." Before the throne I saw the Advent people--the church and the world. I saw two companies, one bowed down before the throne, deeply interested, while the other stood uninterested and careless. Those who were bowed before the throne would offer up their prayers and look to Jesus; then He would look to His Father, and appear to be pleading </a:t>
            </a:r>
            <a:r>
              <a:rPr lang="en-US" sz="1300" dirty="0" smtClean="0"/>
              <a:t>with </a:t>
            </a:r>
            <a:r>
              <a:rPr lang="en-US" sz="1300" dirty="0"/>
              <a:t>Him. A light would come from the Father to the Son and from the Son to the praying company. Then I saw an exceeding bright light come from the Father to the Son, and from the Son it waved over the people before the throne. But few would receive this great light. Many came out from under it and immediately resisted it; others were careless and did not cherish the light, and it moved off from them. Some cherished it, and went and bowed down with the little praying company. This company all received the light and rejoiced in it, and their countenances shone with its glory.  {</a:t>
            </a:r>
            <a:r>
              <a:rPr lang="en-US" sz="1300" dirty="0" err="1"/>
              <a:t>EW</a:t>
            </a:r>
            <a:r>
              <a:rPr lang="en-US" sz="1300" dirty="0"/>
              <a:t> 54.2} </a:t>
            </a:r>
          </a:p>
          <a:p>
            <a:pPr algn="just"/>
            <a:endParaRPr lang="en-US" sz="1300" dirty="0" smtClean="0"/>
          </a:p>
          <a:p>
            <a:pPr algn="just"/>
            <a:r>
              <a:rPr lang="en-US" sz="1300" dirty="0" smtClean="0"/>
              <a:t>I </a:t>
            </a:r>
            <a:r>
              <a:rPr lang="en-US" sz="1300" dirty="0"/>
              <a:t>saw the Father rise from the throne, [SEE PAGE 92.] and in a flaming chariot go into the holy of holies within the veil, and sit down. Then Jesus rose up from the throne, and the most of those who were bowed down arose with Him. I did not see one ray of light pass from Jesus to the careless multitude after He arose, and they were left in perfect darkness. Those who arose when Jesus did, kept their eyes fixed on Him as He left the throne and led them out a little way. Then He raised His right arm, and we heard His lovely voice saying, "Wait here; I am going to My Father to receive the kingdom; keep your garments spotless, and in a little while I will return from the wedding and receive you to Myself." Then a cloudy chariot, with wheels like flaming fire, surrounded by angels, came to where Jesus was. He stepped into the chariot and was borne to the holiest, where the Father sat. There I beheld Jesus, a great High Priest, standing before the Father. On the hem of His garment was a bell and a pomegranate, a bell and a pomegranate. Those who rose up with Jesus would send up their faith to Him in the holiest, and pray, "My Father, give us Thy Spirit." Then Jesus would breathe upon them the Holy Ghost. In that breath was light, power, and much love, joy, and peace. </a:t>
            </a:r>
            <a:r>
              <a:rPr lang="en-US" sz="1300" dirty="0" smtClean="0"/>
              <a:t>{</a:t>
            </a:r>
            <a:r>
              <a:rPr lang="en-US" sz="1300" dirty="0" err="1"/>
              <a:t>EW</a:t>
            </a:r>
            <a:r>
              <a:rPr lang="en-US" sz="1300" dirty="0"/>
              <a:t> 55.1} </a:t>
            </a:r>
          </a:p>
          <a:p>
            <a:pPr algn="just"/>
            <a:endParaRPr lang="en-US" sz="1300" dirty="0" smtClean="0"/>
          </a:p>
          <a:p>
            <a:pPr algn="just"/>
            <a:r>
              <a:rPr lang="en-US" sz="1300" dirty="0" smtClean="0"/>
              <a:t>I </a:t>
            </a:r>
            <a:r>
              <a:rPr lang="en-US" sz="1300" dirty="0"/>
              <a:t>turned to look at the company who were still bowed before the throne; they did not know that Jesus had left it. Satan appeared to be by the throne, trying to carry on the work of God. I saw them look up to the throne, and pray, "Father, give us Thy Spirit." Satan would then breathe upon them an unholy influence; in it there was light and much power, but no sweet love, joy, and peace. Satan's object was to keep them deceived and to draw back and deceive God's children. </a:t>
            </a:r>
            <a:r>
              <a:rPr lang="en-US" sz="1300" dirty="0" smtClean="0"/>
              <a:t>{</a:t>
            </a:r>
            <a:r>
              <a:rPr lang="en-US" sz="1300" dirty="0" err="1"/>
              <a:t>EW</a:t>
            </a:r>
            <a:r>
              <a:rPr lang="en-US" sz="1300" dirty="0"/>
              <a:t> 56.1}</a:t>
            </a:r>
          </a:p>
        </p:txBody>
      </p:sp>
    </p:spTree>
    <p:extLst>
      <p:ext uri="{BB962C8B-B14F-4D97-AF65-F5344CB8AC3E}">
        <p14:creationId xmlns:p14="http://schemas.microsoft.com/office/powerpoint/2010/main" val="786756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 xmlns:a16="http://schemas.microsoft.com/office/drawing/2014/main" id="{A2AE19D7-F8DA-4C2B-84F3-650DFBF006B8}"/>
              </a:ext>
            </a:extLst>
          </p:cNvPr>
          <p:cNvSpPr txBox="1">
            <a:spLocks noChangeArrowheads="1"/>
          </p:cNvSpPr>
          <p:nvPr/>
        </p:nvSpPr>
        <p:spPr bwMode="auto">
          <a:xfrm>
            <a:off x="155781" y="116632"/>
            <a:ext cx="8882742" cy="6247864"/>
          </a:xfrm>
          <a:prstGeom prst="rect">
            <a:avLst/>
          </a:prstGeom>
          <a:solidFill>
            <a:srgbClr val="FFFF00"/>
          </a:solidFill>
          <a:ln w="9525">
            <a:noFill/>
            <a:miter lim="800000"/>
            <a:headEnd/>
            <a:tailEnd/>
          </a:ln>
          <a:effectLst>
            <a:outerShdw dist="45791" dir="2021404" algn="ctr" rotWithShape="0">
              <a:schemeClr val="tx1">
                <a:alpha val="50000"/>
              </a:schemeClr>
            </a:outerShdw>
          </a:effectLst>
        </p:spPr>
        <p:txBody>
          <a:bodyPr wrap="square">
            <a:spAutoFit/>
          </a:bodyPr>
          <a:lstStyle/>
          <a:p>
            <a:pPr algn="just"/>
            <a:r>
              <a:rPr lang="en-US" sz="2000" dirty="0"/>
              <a:t>The Third Angel's Message</a:t>
            </a:r>
          </a:p>
          <a:p>
            <a:pPr algn="just"/>
            <a:endParaRPr lang="en-US" sz="2000" dirty="0" smtClean="0"/>
          </a:p>
          <a:p>
            <a:pPr algn="just"/>
            <a:r>
              <a:rPr lang="en-US" sz="2000" dirty="0" smtClean="0"/>
              <a:t>As </a:t>
            </a:r>
            <a:r>
              <a:rPr lang="en-US" sz="2000" dirty="0"/>
              <a:t>the ministration of Jesus closed in the holy place, and He passed into the holiest, and stood before the ark containing the law of God, He sent another mighty angel with a third message to the world. A parchment was placed in the angel's hand, and as he descended to the earth in power and majesty, he proclaimed a fearful warning, with the most terrible threatening ever borne to man. This message was designed to put the children of God upon their guard, by showing them the hour of temptation and anguish that was before them. Said the angel, "They will be brought into close combat with the beast and his image. Their only hope of eternal life is to remain steadfast. Although their lives are at stake, they must hold fast the truth." The third angel closes his message thus: "Here is the patience of the saints: here are they that keep the commandments of God, and the faith of Jesus." As he repeated these words, he pointed to the heavenly sanctuary. The minds of all who embrace this message are directed to the most holy place, where Jesus stands before the ark, making His final intercession for all those for whom mercy still lingers and for those who have ignorantly broken the law of God. This atonement is made for the righteous dead as well as for the righteous living. It includes all who died trusting in Christ, but who, not having received the light upon God's commandments, had sinned ignorantly in transgressing its precepts.  {</a:t>
            </a:r>
            <a:r>
              <a:rPr lang="en-US" sz="2000" dirty="0" err="1"/>
              <a:t>EW</a:t>
            </a:r>
            <a:r>
              <a:rPr lang="en-US" sz="2000" dirty="0"/>
              <a:t> 254.1} </a:t>
            </a:r>
          </a:p>
        </p:txBody>
      </p:sp>
    </p:spTree>
    <p:extLst>
      <p:ext uri="{BB962C8B-B14F-4D97-AF65-F5344CB8AC3E}">
        <p14:creationId xmlns:p14="http://schemas.microsoft.com/office/powerpoint/2010/main" val="2965236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a:solidFill>
            <a:srgbClr val="FFFF00"/>
          </a:solidFill>
          <a:ln>
            <a:solidFill>
              <a:srgbClr val="C00000"/>
            </a:solidFill>
          </a:ln>
        </p:spPr>
        <p:txBody>
          <a:bodyPr>
            <a:noAutofit/>
          </a:bodyPr>
          <a:lstStyle/>
          <a:p>
            <a:pPr marL="0" indent="0" algn="just">
              <a:buNone/>
            </a:pPr>
            <a:r>
              <a:rPr lang="en-US" sz="1400" dirty="0"/>
              <a:t>SIMPLE ANALYSIS OF THE </a:t>
            </a:r>
            <a:r>
              <a:rPr lang="en-US" sz="1400" dirty="0" smtClean="0"/>
              <a:t>INSPIRATION</a:t>
            </a:r>
          </a:p>
          <a:p>
            <a:pPr marL="0" indent="0" algn="just">
              <a:buNone/>
            </a:pPr>
            <a:r>
              <a:rPr lang="en-US" sz="1400" dirty="0"/>
              <a:t/>
            </a:r>
            <a:br>
              <a:rPr lang="en-US" sz="1400" dirty="0"/>
            </a:br>
            <a:r>
              <a:rPr lang="en-US" sz="1400" dirty="0"/>
              <a:t>Am not setting dates here but just looking at the specification in the inspiration. If Jesus in AD 31 on the cross is looking forward 2000yrs in the last days this brings us to AD 2031 and Christ affirms this to be the last days. Still, in the wilderness of temptation AD 27, we are told it is 4000yrs after Adam had left Eden. Adding 2000yrs because sin has been decreed to last for 6000yrs it brings us to AD 2027. Christ says in Matthew </a:t>
            </a:r>
            <a:r>
              <a:rPr lang="en-US" sz="1400" dirty="0" smtClean="0"/>
              <a:t>24 if the </a:t>
            </a:r>
            <a:r>
              <a:rPr lang="en-US" sz="1400" dirty="0"/>
              <a:t>days were not cut short then no flesh would be saved. We may not precisely give the dates of Christ coming but surely inspiration doesn’t lie. The Lord will surely do nothing except he </a:t>
            </a:r>
            <a:r>
              <a:rPr lang="en-US" sz="1400" dirty="0" err="1"/>
              <a:t>revealeth</a:t>
            </a:r>
            <a:r>
              <a:rPr lang="en-US" sz="1400" dirty="0"/>
              <a:t> his secret to his servants the prophets. We are close to this earth history coming to an end</a:t>
            </a:r>
            <a:r>
              <a:rPr lang="en-US" sz="1400" dirty="0" smtClean="0"/>
              <a:t>.</a:t>
            </a:r>
          </a:p>
          <a:p>
            <a:pPr marL="0" indent="0" algn="just">
              <a:buNone/>
            </a:pPr>
            <a:r>
              <a:rPr lang="en-US" sz="1400" dirty="0"/>
              <a:t/>
            </a:r>
            <a:br>
              <a:rPr lang="en-US" sz="1400" dirty="0"/>
            </a:br>
            <a:r>
              <a:rPr lang="en-US" sz="1400" dirty="0"/>
              <a:t/>
            </a:r>
            <a:br>
              <a:rPr lang="en-US" sz="1400" dirty="0"/>
            </a:br>
            <a:r>
              <a:rPr lang="en-US" sz="1400" dirty="0"/>
              <a:t>WHAT CHRIST'S PRAYER ENVISIONED.--The door of the heart must be opened to the Holy Spirit, for this is the sanctifier, and the truth is the medium. There must be an acceptance of the truth as it is in Jesus. This is the only genuine sanctification: “Thy word is truth.” O read the prayer of Christ for unity, “Keep through </a:t>
            </a:r>
            <a:r>
              <a:rPr lang="en-US" sz="1400" dirty="0" err="1"/>
              <a:t>thine</a:t>
            </a:r>
            <a:r>
              <a:rPr lang="en-US" sz="1400" dirty="0"/>
              <a:t> own name those whom thou hast given me, that they may be one, as we are.” The prayer of Christ is not only for those who are now His disciples, but for all those who shall believe on Christ through the words of His disciples, even to the end of the world. Jesus was just about to yield up his life to bring life and immortality to </a:t>
            </a:r>
            <a:r>
              <a:rPr lang="en-US" sz="1400" dirty="0" smtClean="0"/>
              <a:t>light</a:t>
            </a:r>
            <a:r>
              <a:rPr lang="en-US" sz="1400" b="1" dirty="0" smtClean="0">
                <a:solidFill>
                  <a:srgbClr val="C00000"/>
                </a:solidFill>
              </a:rPr>
              <a:t>. CHRIST, AMID HIS SUFFERINGS, AND BEING DAILY REJECTED OF MEN, LOOKS DOWN THE LINES TWO THOUSAND YEARS TO HIS CHURCH WHICH WOULD BE IN EXISTENCE IN THE LAST DAYS</a:t>
            </a:r>
            <a:r>
              <a:rPr lang="en-US" sz="1400" dirty="0" smtClean="0"/>
              <a:t>, </a:t>
            </a:r>
            <a:r>
              <a:rPr lang="en-US" sz="1400" dirty="0"/>
              <a:t>before the close of this earth’s history. {</a:t>
            </a:r>
            <a:r>
              <a:rPr lang="en-US" sz="1400" dirty="0" smtClean="0"/>
              <a:t>Ms21-1893, 3SM </a:t>
            </a:r>
            <a:r>
              <a:rPr lang="en-US" sz="1400" dirty="0"/>
              <a:t>18.2</a:t>
            </a:r>
            <a:r>
              <a:rPr lang="en-US" sz="1400" dirty="0" smtClean="0"/>
              <a:t>}</a:t>
            </a:r>
          </a:p>
          <a:p>
            <a:pPr marL="0" indent="0" algn="just">
              <a:buNone/>
            </a:pPr>
            <a:r>
              <a:rPr lang="en-US" sz="1400" dirty="0"/>
              <a:t/>
            </a:r>
            <a:br>
              <a:rPr lang="en-US" sz="1400" dirty="0"/>
            </a:br>
            <a:r>
              <a:rPr lang="en-US" sz="1400" dirty="0"/>
              <a:t/>
            </a:r>
            <a:br>
              <a:rPr lang="en-US" sz="1400" dirty="0"/>
            </a:br>
            <a:r>
              <a:rPr lang="en-US" sz="1400" dirty="0"/>
              <a:t>Christ, in the wilderness of temptation, stood in Adam's place to bear the test he failed to endure. Here Christ overcame in the sinner's behalf, </a:t>
            </a:r>
            <a:r>
              <a:rPr lang="en-US" sz="1400" b="1" dirty="0">
                <a:solidFill>
                  <a:srgbClr val="C00000"/>
                </a:solidFill>
              </a:rPr>
              <a:t>FOUR THOUSAND YEARS AFTER ADAM TURNED HIS BACK UPON THE LIGHT OF HIS HOME</a:t>
            </a:r>
            <a:r>
              <a:rPr lang="en-US" sz="1400" dirty="0"/>
              <a:t>. Separated from the presence of God, the human family had been departing, every successive generation, farther from the original purity, wisdom, and knowledge which Adam possessed in Eden.. {1SM 267.3</a:t>
            </a:r>
            <a:r>
              <a:rPr lang="en-US" sz="1400" dirty="0" smtClean="0"/>
              <a:t>}</a:t>
            </a:r>
          </a:p>
          <a:p>
            <a:pPr marL="0" indent="0" algn="just">
              <a:buNone/>
            </a:pPr>
            <a:endParaRPr lang="en-US" sz="1400" dirty="0"/>
          </a:p>
          <a:p>
            <a:pPr marL="0" indent="0" algn="just">
              <a:buNone/>
            </a:pPr>
            <a:r>
              <a:rPr lang="en-US" sz="1400" dirty="0"/>
              <a:t>Adam had the advantage over Christ, in that when he was assailed by the tempter, none of the effects of sin were upon him. He stood in the strength of perfect manhood, possessing the full vigor of mind and body. He was surrounded with the glories of Eden and was in daily communion with heavenly beings. </a:t>
            </a:r>
            <a:r>
              <a:rPr lang="en-US" sz="1400" b="1" dirty="0" smtClean="0">
                <a:solidFill>
                  <a:srgbClr val="C00000"/>
                </a:solidFill>
              </a:rPr>
              <a:t>IT WAS NOT THUS WITH JESUS WHEN HE ENTERED THE WILDERNESS TO COPE WITH SATAN. FOR FOUR THOUSAND YEARS </a:t>
            </a:r>
            <a:r>
              <a:rPr lang="en-US" sz="1400" dirty="0" smtClean="0"/>
              <a:t>the </a:t>
            </a:r>
            <a:r>
              <a:rPr lang="en-US" sz="1400" dirty="0"/>
              <a:t>race had been decreasing in physical strength, in mental power, in moral worth; and Christ took upon Him the infirmities of degenerate humanity. Only thus could He rescue man from the lowest depths of degradation. {</a:t>
            </a:r>
            <a:r>
              <a:rPr lang="en-US" sz="1400" dirty="0" smtClean="0"/>
              <a:t>Ms113-1902, </a:t>
            </a:r>
            <a:r>
              <a:rPr lang="da-DK" sz="1400" dirty="0"/>
              <a:t>ST, December 3, 1902 par. 7</a:t>
            </a:r>
            <a:r>
              <a:rPr lang="en-US" sz="1400" dirty="0" smtClean="0"/>
              <a:t>}</a:t>
            </a:r>
            <a:endParaRPr lang="en-US" sz="1400" dirty="0" smtClean="0"/>
          </a:p>
        </p:txBody>
      </p:sp>
    </p:spTree>
    <p:extLst>
      <p:ext uri="{BB962C8B-B14F-4D97-AF65-F5344CB8AC3E}">
        <p14:creationId xmlns:p14="http://schemas.microsoft.com/office/powerpoint/2010/main" val="200113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14282" y="214290"/>
            <a:ext cx="450059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3200" dirty="0" smtClean="0">
                <a:ln w="18415" cmpd="sng">
                  <a:solidFill>
                    <a:srgbClr val="FFFFFF"/>
                  </a:solidFill>
                  <a:prstDash val="solid"/>
                </a:ln>
                <a:solidFill>
                  <a:srgbClr val="FFFFFF"/>
                </a:solidFill>
                <a:effectLst>
                  <a:glow rad="1397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The last rays of merciful light, the last message of mercy to be given to the world, is a revelation of His character of love</a:t>
            </a:r>
            <a:endParaRPr kumimoji="0" lang="en-GB" sz="3200" u="none" strike="noStrike" normalizeH="0" baseline="0" dirty="0" smtClean="0">
              <a:ln w="18415" cmpd="sng">
                <a:solidFill>
                  <a:srgbClr val="FFFFFF"/>
                </a:solidFill>
                <a:prstDash val="solid"/>
              </a:ln>
              <a:solidFill>
                <a:srgbClr val="FFFFFF"/>
              </a:solidFill>
              <a:effectLst>
                <a:glow rad="1397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18437" name="Picture 5" descr="C:\Users\Kenneth Mariga\Pictures\MY COLLECTION- photos\Bible and Religion\angel 9- all.jpeg"/>
          <p:cNvPicPr>
            <a:picLocks noChangeAspect="1" noChangeArrowheads="1"/>
          </p:cNvPicPr>
          <p:nvPr/>
        </p:nvPicPr>
        <p:blipFill>
          <a:blip r:embed="rId3"/>
          <a:srcRect/>
          <a:stretch>
            <a:fillRect/>
          </a:stretch>
        </p:blipFill>
        <p:spPr bwMode="auto">
          <a:xfrm>
            <a:off x="4786314" y="142875"/>
            <a:ext cx="4286248" cy="6572273"/>
          </a:xfrm>
          <a:prstGeom prst="rect">
            <a:avLst/>
          </a:prstGeom>
          <a:noFill/>
          <a:effectLst>
            <a:glow rad="228600">
              <a:schemeClr val="accent3">
                <a:satMod val="175000"/>
                <a:alpha val="40000"/>
              </a:schemeClr>
            </a:glow>
          </a:effectLst>
        </p:spPr>
      </p:pic>
      <p:sp>
        <p:nvSpPr>
          <p:cNvPr id="7" name="TextBox 6"/>
          <p:cNvSpPr txBox="1"/>
          <p:nvPr/>
        </p:nvSpPr>
        <p:spPr>
          <a:xfrm>
            <a:off x="785786" y="4000504"/>
            <a:ext cx="3357586"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MAY GOD BLESS YOU</a:t>
            </a:r>
            <a:endParaRPr lang="en-GB" b="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4282" y="0"/>
            <a:ext cx="8715436"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FALSE CONCEPTIONS AT THE TIME OF CHRIST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They wanted to fulfill this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misconception of Christ’s Mission</a:t>
            </a:r>
            <a:endParaRPr kumimoji="0" lang="en-GB" sz="24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Desire of Ages pg 377-378</a:t>
            </a:r>
            <a:endParaRPr kumimoji="0" lang="en-GB" sz="28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In their enthusiasm the people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are ready at once to crown Him king.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They see that He makes no effort to attract attention or secure honor to Himself. In this He is essentially different from the priests and rulers, and they fear that He will never urge His claim to David's throne. Consulting together, they agree to take Him by force, and proclaim Him the king of Israel. </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The disciples unite with the multitude in declaring the throne of David the rightful inheritance of their Master</a:t>
            </a:r>
            <a:r>
              <a:rPr kumimoji="0" lang="en-GB" sz="28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t>
            </a:r>
            <a:r>
              <a:rPr kumimoji="0" lang="en-GB" sz="2800" b="0"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p:txBody>
      </p:sp>
      <p:pic>
        <p:nvPicPr>
          <p:cNvPr id="3" name="Picture 2" descr="C:\Users\Kenneth Mariga\Pictures\MY COLLECTION- photos\Bible and Religion\Jesus disciples.PNG"/>
          <p:cNvPicPr>
            <a:picLocks noChangeAspect="1" noChangeArrowheads="1"/>
          </p:cNvPicPr>
          <p:nvPr/>
        </p:nvPicPr>
        <p:blipFill>
          <a:blip r:embed="rId2"/>
          <a:srcRect/>
          <a:stretch>
            <a:fillRect/>
          </a:stretch>
        </p:blipFill>
        <p:spPr bwMode="auto">
          <a:xfrm>
            <a:off x="4614895" y="142852"/>
            <a:ext cx="4600575" cy="3457575"/>
          </a:xfrm>
          <a:prstGeom prst="ellipse">
            <a:avLst/>
          </a:prstGeom>
          <a:ln>
            <a:noFill/>
          </a:ln>
          <a:effectLst>
            <a:softEdge rad="317500"/>
          </a:effectLst>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Kenneth Mariga\Pictures\MY COLLECTION- photos\Bible and Religion\Jesus on mt.jpg"/>
          <p:cNvPicPr>
            <a:picLocks noChangeAspect="1" noChangeArrowheads="1"/>
          </p:cNvPicPr>
          <p:nvPr/>
        </p:nvPicPr>
        <p:blipFill>
          <a:blip r:embed="rId2"/>
          <a:srcRect/>
          <a:stretch>
            <a:fillRect/>
          </a:stretch>
        </p:blipFill>
        <p:spPr bwMode="auto">
          <a:xfrm>
            <a:off x="0" y="0"/>
            <a:ext cx="6143636" cy="4270854"/>
          </a:xfrm>
          <a:prstGeom prst="rect">
            <a:avLst/>
          </a:prstGeom>
          <a:ln>
            <a:noFill/>
          </a:ln>
          <a:effectLst>
            <a:softEdge rad="317500"/>
          </a:effectLst>
        </p:spPr>
      </p:pic>
      <p:sp>
        <p:nvSpPr>
          <p:cNvPr id="24577" name="Rectangle 1"/>
          <p:cNvSpPr>
            <a:spLocks noChangeArrowheads="1"/>
          </p:cNvSpPr>
          <p:nvPr/>
        </p:nvSpPr>
        <p:spPr bwMode="auto">
          <a:xfrm>
            <a:off x="214282" y="2313943"/>
            <a:ext cx="871543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sz="2400" dirty="0">
                <a:latin typeface="Arial" pitchFamily="34" charset="0"/>
                <a:ea typeface="Calibri" pitchFamily="34" charset="0"/>
                <a:cs typeface="Arial" pitchFamily="34" charset="0"/>
              </a:rPr>
              <a:t>	</a:t>
            </a:r>
            <a:r>
              <a:rPr lang="en-GB" sz="2400" dirty="0" smtClean="0">
                <a:latin typeface="Arial" pitchFamily="34" charset="0"/>
                <a:ea typeface="Calibri" pitchFamily="34" charset="0"/>
                <a:cs typeface="Arial" pitchFamily="34" charset="0"/>
              </a:rPr>
              <a:t>						</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Desire of Ages </a:t>
            </a:r>
          </a:p>
          <a:p>
            <a:pPr marL="0" marR="0" lvl="0" indent="0" algn="just" defTabSz="914400" rtl="0" eaLnBrk="0" fontAlgn="base" latinLnBrk="0" hangingPunct="0">
              <a:lnSpc>
                <a:spcPct val="100000"/>
              </a:lnSpc>
              <a:spcBef>
                <a:spcPct val="0"/>
              </a:spcBef>
              <a:spcAft>
                <a:spcPct val="0"/>
              </a:spcAft>
              <a:buClrTx/>
              <a:buSzTx/>
              <a:buFontTx/>
              <a:buNone/>
              <a:tabLst/>
            </a:pPr>
            <a:r>
              <a:rPr lang="en-GB" sz="2800" b="1" i="1" dirty="0">
                <a:solidFill>
                  <a:srgbClr val="0000CC"/>
                </a:solidFill>
                <a:latin typeface="Times New Roman" pitchFamily="18" charset="0"/>
                <a:ea typeface="Calibri" pitchFamily="34" charset="0"/>
                <a:cs typeface="Times New Roman" pitchFamily="18" charset="0"/>
              </a:rPr>
              <a:t>	</a:t>
            </a:r>
            <a:r>
              <a:rPr lang="en-GB" sz="2800" b="1" i="1" dirty="0" smtClean="0">
                <a:solidFill>
                  <a:srgbClr val="0000CC"/>
                </a:solidFill>
                <a:latin typeface="Times New Roman" pitchFamily="18" charset="0"/>
                <a:ea typeface="Calibri" pitchFamily="34" charset="0"/>
                <a:cs typeface="Times New Roman" pitchFamily="18" charset="0"/>
              </a:rPr>
              <a:t>						</a:t>
            </a: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pg 379.1 </a:t>
            </a:r>
          </a:p>
          <a:p>
            <a:pPr marL="0" marR="0" lvl="0" indent="0" algn="just" defTabSz="914400" rtl="0" eaLnBrk="0" fontAlgn="base" latinLnBrk="0" hangingPunct="0">
              <a:lnSpc>
                <a:spcPct val="100000"/>
              </a:lnSpc>
              <a:spcBef>
                <a:spcPct val="0"/>
              </a:spcBef>
              <a:spcAft>
                <a:spcPct val="0"/>
              </a:spcAft>
              <a:buClrTx/>
              <a:buSzTx/>
              <a:buFontTx/>
              <a:buNone/>
              <a:tabLst/>
            </a:pPr>
            <a:r>
              <a:rPr lang="en-GB" sz="2800" dirty="0">
                <a:solidFill>
                  <a:srgbClr val="0000CC"/>
                </a:solidFill>
                <a:latin typeface="Arial" pitchFamily="34" charset="0"/>
                <a:ea typeface="Calibri" pitchFamily="34" charset="0"/>
                <a:cs typeface="Arial" pitchFamily="34" charset="0"/>
              </a:rPr>
              <a:t>	</a:t>
            </a:r>
            <a:r>
              <a:rPr lang="en-GB" sz="2800" dirty="0" smtClean="0">
                <a:solidFill>
                  <a:srgbClr val="0000CC"/>
                </a:solidFill>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a:ln>
                  <a:noFill/>
                </a:ln>
                <a:solidFill>
                  <a:srgbClr val="0000CC"/>
                </a:solidFill>
                <a:effectLst/>
                <a:latin typeface="Arial" pitchFamily="34" charset="0"/>
                <a:ea typeface="Calibri" pitchFamily="34" charset="0"/>
                <a:cs typeface="Arial" pitchFamily="34" charset="0"/>
              </a:rPr>
              <a:t>	</a:t>
            </a:r>
            <a:r>
              <a:rPr kumimoji="0" lang="en-GB" sz="2800" b="0" i="1" u="none" strike="noStrike" cap="none" normalizeH="0" baseline="0" dirty="0" smtClean="0">
                <a:ln>
                  <a:noFill/>
                </a:ln>
                <a:solidFill>
                  <a:srgbClr val="0000CC"/>
                </a:solidFill>
                <a:effectLst/>
                <a:latin typeface="Arial" pitchFamily="34" charset="0"/>
                <a:ea typeface="Calibri" pitchFamily="34" charset="0"/>
                <a:cs typeface="Arial" pitchFamily="34" charset="0"/>
              </a:rPr>
              <a:t>						</a:t>
            </a: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When left alone, Jesus "went up into a mountain apart to pray." For hours He continued pleading with God. Not for Himself but for men were those prayers. He prayed for power to reveal to men the divine character of His mission, that Satan might not blind their understanding and pervert their judgment.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p:txBody>
      </p:sp>
      <p:sp>
        <p:nvSpPr>
          <p:cNvPr id="4" name="Rectangle 3"/>
          <p:cNvSpPr/>
          <p:nvPr/>
        </p:nvSpPr>
        <p:spPr>
          <a:xfrm>
            <a:off x="1071538" y="214290"/>
            <a:ext cx="7643834" cy="1569660"/>
          </a:xfrm>
          <a:prstGeom prst="rect">
            <a:avLst/>
          </a:prstGeom>
        </p:spPr>
        <p:txBody>
          <a:bodyPr wrap="square">
            <a:spAutoFit/>
          </a:bodyPr>
          <a:lstStyle/>
          <a:p>
            <a:pPr lvl="0" algn="r" fontAlgn="base">
              <a:spcBef>
                <a:spcPct val="0"/>
              </a:spcBef>
              <a:spcAft>
                <a:spcPct val="0"/>
              </a:spcAf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FALSE CONCEPTIONS AT THE TIME OF CHRIST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lvl="0" algn="r" eaLnBrk="0" fontAlgn="base" hangingPunct="0">
              <a:spcBef>
                <a:spcPct val="0"/>
              </a:spcBef>
              <a:spcAft>
                <a:spcPct val="0"/>
              </a:spcAft>
            </a:pPr>
            <a:endParaRPr kumimoji="0" lang="en-GB"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r" eaLnBrk="0" fontAlgn="base" hangingPunct="0">
              <a:spcBef>
                <a:spcPct val="0"/>
              </a:spcBef>
              <a:spcAft>
                <a:spcPct val="0"/>
              </a:spcAf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Christ prayed that for power </a:t>
            </a:r>
          </a:p>
          <a:p>
            <a:pPr lvl="0" algn="r" eaLnBrk="0" fontAlgn="base" hangingPunct="0">
              <a:spcBef>
                <a:spcPct val="0"/>
              </a:spcBef>
              <a:spcAft>
                <a:spcPct val="0"/>
              </a:spcAf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reveal the Divine character of His mission</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p:cTn id="7" dur="500" fill="hold"/>
                                        <p:tgtEl>
                                          <p:spTgt spid="2457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577">
                                            <p:txEl>
                                              <p:pRg st="1" end="1"/>
                                            </p:txEl>
                                          </p:spTgt>
                                        </p:tgtEl>
                                        <p:attrNameLst>
                                          <p:attrName>style.visibility</p:attrName>
                                        </p:attrNameLst>
                                      </p:cBhvr>
                                      <p:to>
                                        <p:strVal val="visible"/>
                                      </p:to>
                                    </p:set>
                                    <p:anim calcmode="lin" valueType="num">
                                      <p:cBhvr>
                                        <p:cTn id="11" dur="500" fill="hold"/>
                                        <p:tgtEl>
                                          <p:spTgt spid="2457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457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4577">
                                            <p:txEl>
                                              <p:pRg st="2" end="2"/>
                                            </p:txEl>
                                          </p:spTgt>
                                        </p:tgtEl>
                                        <p:attrNameLst>
                                          <p:attrName>style.visibility</p:attrName>
                                        </p:attrNameLst>
                                      </p:cBhvr>
                                      <p:to>
                                        <p:strVal val="visible"/>
                                      </p:to>
                                    </p:set>
                                    <p:anim calcmode="lin" valueType="num">
                                      <p:cBhvr>
                                        <p:cTn id="15" dur="500" fill="hold"/>
                                        <p:tgtEl>
                                          <p:spTgt spid="2457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4577">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4577">
                                            <p:txEl>
                                              <p:pRg st="3" end="3"/>
                                            </p:txEl>
                                          </p:spTgt>
                                        </p:tgtEl>
                                        <p:attrNameLst>
                                          <p:attrName>style.visibility</p:attrName>
                                        </p:attrNameLst>
                                      </p:cBhvr>
                                      <p:to>
                                        <p:strVal val="visible"/>
                                      </p:to>
                                    </p:set>
                                    <p:anim calcmode="lin" valueType="num">
                                      <p:cBhvr>
                                        <p:cTn id="19" dur="500" fill="hold"/>
                                        <p:tgtEl>
                                          <p:spTgt spid="2457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457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4282" y="0"/>
            <a:ext cx="871543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FALSE CONCEPTIONS AT THE TIME OF CHRIST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Christ prayed that for power to reveal the Divine character of His mission </a:t>
            </a:r>
            <a:r>
              <a:rPr kumimoji="0" lang="en-GB" sz="240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(…Continuation)</a:t>
            </a:r>
            <a:endParaRPr kumimoji="0" lang="en-GB" sz="2400"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What was this mission??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Patriarchs and Prophets pg 68.2</a:t>
            </a:r>
            <a:endParaRPr kumimoji="0" lang="en-GB" sz="28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But the plan of redemption had a yet broader and deeper purpose than the salvation of man. It was not for this alone that Christ came to the earth; it was not merely that the inhabitants of this little world might regard the law of God as it should be regarded; but it was to vindicate the character of God before the universe. </a:t>
            </a:r>
            <a:endParaRPr kumimoji="0" lang="en-GB" sz="28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4282" y="0"/>
            <a:ext cx="87154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FALSE CONCEPTIONS AT THE TIME OF CHRIST</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algn="just"/>
            <a:r>
              <a:rPr lang="en-GB" sz="2400" b="1" dirty="0" smtClean="0">
                <a:latin typeface="Times New Roman" pitchFamily="18" charset="0"/>
                <a:cs typeface="Times New Roman" pitchFamily="18" charset="0"/>
              </a:rPr>
              <a:t>The </a:t>
            </a:r>
            <a:r>
              <a:rPr lang="en-GB" sz="2400" b="1" dirty="0">
                <a:latin typeface="Times New Roman" pitchFamily="18" charset="0"/>
                <a:cs typeface="Times New Roman" pitchFamily="18" charset="0"/>
              </a:rPr>
              <a:t>disciples got doubtful and fell into spiritual darkness</a:t>
            </a:r>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 </a:t>
            </a:r>
          </a:p>
          <a:p>
            <a:pPr algn="just"/>
            <a:r>
              <a:rPr lang="en-GB" sz="2400" b="1" i="1" dirty="0">
                <a:solidFill>
                  <a:srgbClr val="660066"/>
                </a:solidFill>
                <a:latin typeface="Times New Roman" pitchFamily="18" charset="0"/>
                <a:cs typeface="Times New Roman" pitchFamily="18" charset="0"/>
              </a:rPr>
              <a:t>Desire of Ages pg 380.1</a:t>
            </a:r>
            <a:endParaRPr lang="en-GB" sz="2400" b="1" dirty="0">
              <a:solidFill>
                <a:srgbClr val="660066"/>
              </a:solidFill>
              <a:latin typeface="Times New Roman" pitchFamily="18" charset="0"/>
              <a:cs typeface="Times New Roman" pitchFamily="18" charset="0"/>
            </a:endParaRPr>
          </a:p>
          <a:p>
            <a:pPr algn="just"/>
            <a:r>
              <a:rPr lang="en-GB" sz="2400" i="1" dirty="0">
                <a:solidFill>
                  <a:srgbClr val="660066"/>
                </a:solidFill>
                <a:latin typeface="Times New Roman" pitchFamily="18" charset="0"/>
                <a:cs typeface="Times New Roman" pitchFamily="18" charset="0"/>
              </a:rPr>
              <a:t>Unbelief was taking possession of their minds and hearts. Love of honor had blinded them. They knew that Jesus was hated by the Pharisees, and they were eager to see Him exalted as they thought He should be. To be united with a teacher who could work mighty miracles, and yet to be reviled as deceivers, was a trial they could ill endure. Were they always to be accounted followers of a false prophet? Would Christ never assert His authority as king? Why did not He who possessed such power reveal Himself in His true character, and make their way less painful? Why had He not saved John the Baptist from a violent death? Thus the disciples reasoned until they brought upon themselves great spiritual darkness. They questioned, Could Jesus be an impostor, as the Pharisees asserted? </a:t>
            </a:r>
            <a:endParaRPr lang="en-GB" sz="2400" dirty="0">
              <a:solidFill>
                <a:srgbClr val="66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0"/>
            <a:ext cx="87154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600" i="0" strike="noStrike" normalizeH="0" baseline="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latin typeface="Freestyle Script" pitchFamily="66" charset="0"/>
                <a:ea typeface="Calibri" pitchFamily="34" charset="0"/>
                <a:cs typeface="Times New Roman" pitchFamily="18" charset="0"/>
              </a:rPr>
              <a:t>The character of God is still the most critical issue in the Mission of </a:t>
            </a:r>
            <a:r>
              <a:rPr lang="en-US" sz="960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latin typeface="Freestyle Script" pitchFamily="66" charset="0"/>
                <a:ea typeface="Calibri" pitchFamily="34" charset="0"/>
                <a:cs typeface="Times New Roman" pitchFamily="18" charset="0"/>
              </a:rPr>
              <a:t>C</a:t>
            </a:r>
            <a:r>
              <a:rPr kumimoji="0" lang="en-US" sz="9600" i="0" strike="noStrike" normalizeH="0" baseline="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latin typeface="Freestyle Script" pitchFamily="66" charset="0"/>
                <a:ea typeface="Calibri" pitchFamily="34" charset="0"/>
                <a:cs typeface="Times New Roman" pitchFamily="18" charset="0"/>
              </a:rPr>
              <a:t>hrist today</a:t>
            </a:r>
            <a:endParaRPr kumimoji="0" lang="en-GB" sz="9600" i="0" strike="noStrike" normalizeH="0" baseline="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latin typeface="Freestyle Script" pitchFamily="66"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 calcmode="lin" valueType="num">
                                      <p:cBhvr>
                                        <p:cTn id="7" dur="500" fill="hold"/>
                                        <p:tgtEl>
                                          <p:spTgt spid="235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355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3553">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23553">
                                            <p:txEl>
                                              <p:pRg st="0" end="0"/>
                                            </p:txEl>
                                          </p:spTgt>
                                        </p:tgtEl>
                                      </p:cBhvr>
                                    </p:animEffect>
                                    <p:animScale>
                                      <p:cBhvr>
                                        <p:cTn id="14" dur="250" autoRev="1" fill="hold"/>
                                        <p:tgtEl>
                                          <p:spTgt spid="2355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4179</Words>
  <Application>Microsoft Office PowerPoint</Application>
  <PresentationFormat>On-screen Show (4:3)</PresentationFormat>
  <Paragraphs>286</Paragraphs>
  <Slides>47</Slides>
  <Notes>15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Kenneth Mariga</dc:creator>
  <cp:lastModifiedBy>Sami LW</cp:lastModifiedBy>
  <cp:revision>18</cp:revision>
  <dcterms:created xsi:type="dcterms:W3CDTF">2013-12-26T14:41:09Z</dcterms:created>
  <dcterms:modified xsi:type="dcterms:W3CDTF">2019-02-02T09:44:20Z</dcterms:modified>
</cp:coreProperties>
</file>